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ppt" ContentType="application/vnd.ms-powerpoi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4" r:id="rId17"/>
    <p:sldId id="272" r:id="rId18"/>
    <p:sldId id="281" r:id="rId19"/>
    <p:sldId id="273" r:id="rId20"/>
    <p:sldId id="275" r:id="rId21"/>
    <p:sldId id="276" r:id="rId22"/>
    <p:sldId id="277" r:id="rId23"/>
    <p:sldId id="278" r:id="rId24"/>
    <p:sldId id="280" r:id="rId25"/>
    <p:sldId id="279" r:id="rId2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82" autoAdjust="0"/>
    <p:restoredTop sz="94660"/>
  </p:normalViewPr>
  <p:slideViewPr>
    <p:cSldViewPr>
      <p:cViewPr varScale="1">
        <p:scale>
          <a:sx n="86" d="100"/>
          <a:sy n="86" d="100"/>
        </p:scale>
        <p:origin x="-43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autoTitleDeleted val="1"/>
    <c:plotArea>
      <c:layout/>
      <c:lineChart>
        <c:grouping val="standard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dLbls>
            <c:dLbl>
              <c:idx val="0"/>
              <c:layout/>
              <c:showVal val="1"/>
            </c:dLbl>
            <c:dLbl>
              <c:idx val="1"/>
              <c:layout/>
              <c:showVal val="1"/>
            </c:dLbl>
            <c:dLbl>
              <c:idx val="2"/>
              <c:layout/>
              <c:showVal val="1"/>
            </c:dLbl>
            <c:dLbl>
              <c:idx val="3"/>
              <c:layout/>
              <c:showVal val="1"/>
            </c:dLbl>
            <c:dLbl>
              <c:idx val="4"/>
              <c:layout/>
              <c:showVal val="1"/>
            </c:dLbl>
            <c:dLbl>
              <c:idx val="5"/>
              <c:layout/>
              <c:showVal val="1"/>
            </c:dLbl>
            <c:dLbl>
              <c:idx val="6"/>
              <c:layout/>
              <c:showVal val="1"/>
            </c:dLbl>
            <c:dLbl>
              <c:idx val="7"/>
              <c:layout/>
              <c:showVal val="1"/>
            </c:dLbl>
            <c:dLbl>
              <c:idx val="8"/>
              <c:layout/>
              <c:showVal val="1"/>
            </c:dLbl>
            <c:dLbl>
              <c:idx val="9"/>
              <c:layout/>
              <c:showVal val="1"/>
            </c:dLbl>
            <c:dLbl>
              <c:idx val="10"/>
              <c:layout/>
              <c:showVal val="1"/>
            </c:dLbl>
            <c:delete val="1"/>
          </c:dLbls>
          <c:cat>
            <c:strRef>
              <c:f>Feuil1!$A$2:$A$16</c:f>
              <c:strCache>
                <c:ptCount val="11"/>
                <c:pt idx="0">
                  <c:v>2002</c:v>
                </c:pt>
                <c:pt idx="1">
                  <c:v>03</c:v>
                </c:pt>
                <c:pt idx="2">
                  <c:v>04</c:v>
                </c:pt>
                <c:pt idx="3">
                  <c:v>05</c:v>
                </c:pt>
                <c:pt idx="4">
                  <c:v>06</c:v>
                </c:pt>
                <c:pt idx="5">
                  <c:v>07</c:v>
                </c:pt>
                <c:pt idx="6">
                  <c:v>08</c:v>
                </c:pt>
                <c:pt idx="7">
                  <c:v>09</c:v>
                </c:pt>
                <c:pt idx="8">
                  <c:v>10</c:v>
                </c:pt>
                <c:pt idx="9">
                  <c:v>11</c:v>
                </c:pt>
                <c:pt idx="10">
                  <c:v>2012</c:v>
                </c:pt>
              </c:strCache>
            </c:strRef>
          </c:cat>
          <c:val>
            <c:numRef>
              <c:f>Feuil1!$B$2:$B$16</c:f>
              <c:numCache>
                <c:formatCode>General</c:formatCode>
                <c:ptCount val="15"/>
                <c:pt idx="0">
                  <c:v>369</c:v>
                </c:pt>
                <c:pt idx="1">
                  <c:v>362</c:v>
                </c:pt>
                <c:pt idx="2">
                  <c:v>356</c:v>
                </c:pt>
                <c:pt idx="3">
                  <c:v>361</c:v>
                </c:pt>
                <c:pt idx="4">
                  <c:v>380</c:v>
                </c:pt>
                <c:pt idx="5">
                  <c:v>335</c:v>
                </c:pt>
                <c:pt idx="6">
                  <c:v>338</c:v>
                </c:pt>
                <c:pt idx="7">
                  <c:v>360</c:v>
                </c:pt>
                <c:pt idx="8">
                  <c:v>348</c:v>
                </c:pt>
                <c:pt idx="9">
                  <c:v>348</c:v>
                </c:pt>
                <c:pt idx="10">
                  <c:v>337</c:v>
                </c:pt>
              </c:numCache>
            </c:numRef>
          </c:val>
        </c:ser>
        <c:marker val="1"/>
        <c:axId val="50030848"/>
        <c:axId val="50053120"/>
      </c:lineChart>
      <c:catAx>
        <c:axId val="5003084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600"/>
            </a:pPr>
            <a:endParaRPr lang="fr-FR"/>
          </a:p>
        </c:txPr>
        <c:crossAx val="50053120"/>
        <c:crosses val="autoZero"/>
        <c:auto val="1"/>
        <c:lblAlgn val="ctr"/>
        <c:lblOffset val="100"/>
      </c:catAx>
      <c:valAx>
        <c:axId val="50053120"/>
        <c:scaling>
          <c:orientation val="minMax"/>
        </c:scaling>
        <c:axPos val="l"/>
        <c:majorGridlines/>
        <c:numFmt formatCode="General" sourceLinked="1"/>
        <c:tickLblPos val="nextTo"/>
        <c:crossAx val="50030848"/>
        <c:crosses val="autoZero"/>
        <c:crossBetween val="between"/>
      </c:valAx>
    </c:plotArea>
    <c:legend>
      <c:legendPos val="r"/>
      <c:layout/>
    </c:legend>
    <c:plotVisOnly val="1"/>
  </c:chart>
  <c:spPr>
    <a:gradFill rotWithShape="1">
      <a:gsLst>
        <a:gs pos="0">
          <a:schemeClr val="accent3">
            <a:tint val="70000"/>
            <a:satMod val="130000"/>
          </a:schemeClr>
        </a:gs>
        <a:gs pos="43000">
          <a:schemeClr val="accent3">
            <a:tint val="44000"/>
            <a:satMod val="165000"/>
          </a:schemeClr>
        </a:gs>
        <a:gs pos="93000">
          <a:schemeClr val="accent3">
            <a:tint val="15000"/>
            <a:satMod val="165000"/>
          </a:schemeClr>
        </a:gs>
        <a:gs pos="100000">
          <a:schemeClr val="accent3">
            <a:tint val="5000"/>
            <a:satMod val="250000"/>
          </a:schemeClr>
        </a:gs>
      </a:gsLst>
      <a:path path="circle">
        <a:fillToRect l="50000" t="130000" r="50000" b="-30000"/>
      </a:path>
    </a:gradFill>
    <a:ln w="9525" cap="flat" cmpd="sng" algn="ctr">
      <a:solidFill>
        <a:schemeClr val="accent3">
          <a:shade val="50000"/>
          <a:satMod val="103000"/>
        </a:schemeClr>
      </a:solidFill>
      <a:prstDash val="solid"/>
    </a:ln>
    <a:effectLst>
      <a:outerShdw blurRad="57150" dist="38100" dir="5400000" algn="ctr" rotWithShape="0">
        <a:schemeClr val="accent3">
          <a:shade val="9000"/>
          <a:satMod val="105000"/>
          <a:alpha val="48000"/>
        </a:scheme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style val="1"/>
  <c:chart>
    <c:autoTitleDeleted val="1"/>
    <c:plotArea>
      <c:layout/>
      <c:lineChart>
        <c:grouping val="standard"/>
        <c:ser>
          <c:idx val="0"/>
          <c:order val="0"/>
          <c:tx>
            <c:strRef>
              <c:f>Feuil1!$B$1</c:f>
              <c:strCache>
                <c:ptCount val="1"/>
                <c:pt idx="0">
                  <c:v>poussins</c:v>
                </c:pt>
              </c:strCache>
            </c:strRef>
          </c:tx>
          <c:cat>
            <c:numRef>
              <c:f>Feuil1!$A$2:$A$6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Feuil1!$B$2:$B$6</c:f>
              <c:numCache>
                <c:formatCode>General</c:formatCode>
                <c:ptCount val="5"/>
                <c:pt idx="0">
                  <c:v>17</c:v>
                </c:pt>
                <c:pt idx="1">
                  <c:v>19</c:v>
                </c:pt>
                <c:pt idx="2">
                  <c:v>23</c:v>
                </c:pt>
                <c:pt idx="3">
                  <c:v>21</c:v>
                </c:pt>
                <c:pt idx="4">
                  <c:v>18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benjamins</c:v>
                </c:pt>
              </c:strCache>
            </c:strRef>
          </c:tx>
          <c:cat>
            <c:numRef>
              <c:f>Feuil1!$A$2:$A$6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Feuil1!$C$2:$C$6</c:f>
              <c:numCache>
                <c:formatCode>General</c:formatCode>
                <c:ptCount val="5"/>
                <c:pt idx="0">
                  <c:v>35</c:v>
                </c:pt>
                <c:pt idx="1">
                  <c:v>31</c:v>
                </c:pt>
                <c:pt idx="2">
                  <c:v>38</c:v>
                </c:pt>
                <c:pt idx="3">
                  <c:v>41</c:v>
                </c:pt>
                <c:pt idx="4">
                  <c:v>26</c:v>
                </c:pt>
              </c:numCache>
            </c:numRef>
          </c:val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minimes</c:v>
                </c:pt>
              </c:strCache>
            </c:strRef>
          </c:tx>
          <c:cat>
            <c:numRef>
              <c:f>Feuil1!$A$2:$A$6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Feuil1!$D$2:$D$6</c:f>
              <c:numCache>
                <c:formatCode>General</c:formatCode>
                <c:ptCount val="5"/>
                <c:pt idx="0">
                  <c:v>31</c:v>
                </c:pt>
                <c:pt idx="1">
                  <c:v>33</c:v>
                </c:pt>
                <c:pt idx="2">
                  <c:v>39</c:v>
                </c:pt>
                <c:pt idx="3">
                  <c:v>31</c:v>
                </c:pt>
                <c:pt idx="4">
                  <c:v>33</c:v>
                </c:pt>
              </c:numCache>
            </c:numRef>
          </c:val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cadets</c:v>
                </c:pt>
              </c:strCache>
            </c:strRef>
          </c:tx>
          <c:cat>
            <c:numRef>
              <c:f>Feuil1!$A$2:$A$6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Feuil1!$E$2:$E$6</c:f>
              <c:numCache>
                <c:formatCode>General</c:formatCode>
                <c:ptCount val="5"/>
                <c:pt idx="0">
                  <c:v>25</c:v>
                </c:pt>
                <c:pt idx="1">
                  <c:v>26</c:v>
                </c:pt>
                <c:pt idx="2">
                  <c:v>21</c:v>
                </c:pt>
                <c:pt idx="3">
                  <c:v>35</c:v>
                </c:pt>
                <c:pt idx="4">
                  <c:v>29</c:v>
                </c:pt>
              </c:numCache>
            </c:numRef>
          </c:val>
        </c:ser>
        <c:ser>
          <c:idx val="4"/>
          <c:order val="4"/>
          <c:tx>
            <c:strRef>
              <c:f>Feuil1!$F$1</c:f>
              <c:strCache>
                <c:ptCount val="1"/>
                <c:pt idx="0">
                  <c:v>juniors</c:v>
                </c:pt>
              </c:strCache>
            </c:strRef>
          </c:tx>
          <c:cat>
            <c:numRef>
              <c:f>Feuil1!$A$2:$A$6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Feuil1!$F$2:$F$6</c:f>
              <c:numCache>
                <c:formatCode>General</c:formatCode>
                <c:ptCount val="5"/>
                <c:pt idx="0">
                  <c:v>12</c:v>
                </c:pt>
                <c:pt idx="1">
                  <c:v>19</c:v>
                </c:pt>
                <c:pt idx="2">
                  <c:v>16</c:v>
                </c:pt>
                <c:pt idx="3">
                  <c:v>15</c:v>
                </c:pt>
                <c:pt idx="4">
                  <c:v>17</c:v>
                </c:pt>
              </c:numCache>
            </c:numRef>
          </c:val>
        </c:ser>
        <c:marker val="1"/>
        <c:axId val="62499840"/>
        <c:axId val="67052288"/>
      </c:lineChart>
      <c:catAx>
        <c:axId val="6249984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600"/>
            </a:pPr>
            <a:endParaRPr lang="fr-FR"/>
          </a:p>
        </c:txPr>
        <c:crossAx val="67052288"/>
        <c:crosses val="autoZero"/>
        <c:auto val="1"/>
        <c:lblAlgn val="ctr"/>
        <c:lblOffset val="100"/>
      </c:catAx>
      <c:valAx>
        <c:axId val="6705228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600"/>
            </a:pPr>
            <a:endParaRPr lang="fr-FR"/>
          </a:p>
        </c:txPr>
        <c:crossAx val="6249984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3393106220901914"/>
          <c:y val="0.26696274198700193"/>
          <c:w val="0.14732274726677083"/>
          <c:h val="0.3456137252110878"/>
        </c:manualLayout>
      </c:layout>
      <c:txPr>
        <a:bodyPr/>
        <a:lstStyle/>
        <a:p>
          <a:pPr>
            <a:defRPr sz="1200"/>
          </a:pPr>
          <a:endParaRPr lang="fr-FR"/>
        </a:p>
      </c:txPr>
    </c:legend>
    <c:plotVisOnly val="1"/>
  </c:chart>
  <c:spPr>
    <a:gradFill rotWithShape="1">
      <a:gsLst>
        <a:gs pos="0">
          <a:schemeClr val="accent3">
            <a:tint val="70000"/>
            <a:satMod val="130000"/>
          </a:schemeClr>
        </a:gs>
        <a:gs pos="43000">
          <a:schemeClr val="accent3">
            <a:tint val="44000"/>
            <a:satMod val="165000"/>
          </a:schemeClr>
        </a:gs>
        <a:gs pos="93000">
          <a:schemeClr val="accent3">
            <a:tint val="15000"/>
            <a:satMod val="165000"/>
          </a:schemeClr>
        </a:gs>
        <a:gs pos="100000">
          <a:schemeClr val="accent3">
            <a:tint val="5000"/>
            <a:satMod val="250000"/>
          </a:schemeClr>
        </a:gs>
      </a:gsLst>
      <a:path path="circle">
        <a:fillToRect l="50000" t="130000" r="50000" b="-30000"/>
      </a:path>
    </a:gradFill>
    <a:ln w="9525" cap="flat" cmpd="sng" algn="ctr">
      <a:solidFill>
        <a:schemeClr val="accent3">
          <a:shade val="50000"/>
          <a:satMod val="103000"/>
        </a:schemeClr>
      </a:solidFill>
      <a:prstDash val="solid"/>
    </a:ln>
    <a:effectLst>
      <a:outerShdw blurRad="57150" dist="38100" dir="5400000" algn="ctr" rotWithShape="0">
        <a:schemeClr val="accent3">
          <a:shade val="9000"/>
          <a:satMod val="105000"/>
          <a:alpha val="48000"/>
        </a:scheme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plotArea>
      <c:layout/>
      <c:lineChart>
        <c:grouping val="standard"/>
        <c:ser>
          <c:idx val="0"/>
          <c:order val="0"/>
          <c:tx>
            <c:strRef>
              <c:f>Feuil1!$B$1</c:f>
              <c:strCache>
                <c:ptCount val="1"/>
                <c:pt idx="0">
                  <c:v>jeunes</c:v>
                </c:pt>
              </c:strCache>
            </c:strRef>
          </c:tx>
          <c:dLbls>
            <c:showVal val="1"/>
          </c:dLbls>
          <c:cat>
            <c:numRef>
              <c:f>Feuil1!$A$2:$A$6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Feuil1!$B$2:$B$6</c:f>
              <c:numCache>
                <c:formatCode>General</c:formatCode>
                <c:ptCount val="5"/>
                <c:pt idx="0">
                  <c:v>120</c:v>
                </c:pt>
                <c:pt idx="1">
                  <c:v>129</c:v>
                </c:pt>
                <c:pt idx="2">
                  <c:v>137</c:v>
                </c:pt>
                <c:pt idx="3">
                  <c:v>143</c:v>
                </c:pt>
                <c:pt idx="4">
                  <c:v>123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seniors</c:v>
                </c:pt>
              </c:strCache>
            </c:strRef>
          </c:tx>
          <c:dLbls>
            <c:dLbl>
              <c:idx val="2"/>
              <c:layout/>
              <c:showVal val="1"/>
            </c:dLbl>
            <c:delete val="1"/>
          </c:dLbls>
          <c:cat>
            <c:numRef>
              <c:f>Feuil1!$A$2:$A$6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Feuil1!$C$2:$C$6</c:f>
              <c:numCache>
                <c:formatCode>General</c:formatCode>
                <c:ptCount val="5"/>
                <c:pt idx="0">
                  <c:v>125</c:v>
                </c:pt>
                <c:pt idx="1">
                  <c:v>129</c:v>
                </c:pt>
                <c:pt idx="2">
                  <c:v>111</c:v>
                </c:pt>
                <c:pt idx="3">
                  <c:v>110</c:v>
                </c:pt>
                <c:pt idx="4">
                  <c:v>113</c:v>
                </c:pt>
              </c:numCache>
            </c:numRef>
          </c:val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vétérans </c:v>
                </c:pt>
              </c:strCache>
            </c:strRef>
          </c:tx>
          <c:cat>
            <c:numRef>
              <c:f>Feuil1!$A$2:$A$6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Feuil1!$D$2:$D$6</c:f>
              <c:numCache>
                <c:formatCode>General</c:formatCode>
                <c:ptCount val="5"/>
                <c:pt idx="0">
                  <c:v>53</c:v>
                </c:pt>
                <c:pt idx="1">
                  <c:v>54</c:v>
                </c:pt>
                <c:pt idx="2">
                  <c:v>48</c:v>
                </c:pt>
                <c:pt idx="3">
                  <c:v>52</c:v>
                </c:pt>
                <c:pt idx="4">
                  <c:v>49</c:v>
                </c:pt>
              </c:numCache>
            </c:numRef>
          </c:val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sv</c:v>
                </c:pt>
              </c:strCache>
            </c:strRef>
          </c:tx>
          <c:cat>
            <c:numRef>
              <c:f>Feuil1!$A$2:$A$6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Feuil1!$E$2:$E$6</c:f>
              <c:numCache>
                <c:formatCode>General</c:formatCode>
                <c:ptCount val="5"/>
                <c:pt idx="0">
                  <c:v>40</c:v>
                </c:pt>
                <c:pt idx="1">
                  <c:v>47</c:v>
                </c:pt>
                <c:pt idx="2">
                  <c:v>52</c:v>
                </c:pt>
                <c:pt idx="3">
                  <c:v>52</c:v>
                </c:pt>
                <c:pt idx="4">
                  <c:v>52</c:v>
                </c:pt>
              </c:numCache>
            </c:numRef>
          </c:val>
        </c:ser>
        <c:marker val="1"/>
        <c:axId val="61172736"/>
        <c:axId val="61178624"/>
      </c:lineChart>
      <c:catAx>
        <c:axId val="6117273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600"/>
            </a:pPr>
            <a:endParaRPr lang="fr-FR"/>
          </a:p>
        </c:txPr>
        <c:crossAx val="61178624"/>
        <c:crosses val="autoZero"/>
        <c:auto val="1"/>
        <c:lblAlgn val="ctr"/>
        <c:lblOffset val="100"/>
      </c:catAx>
      <c:valAx>
        <c:axId val="6117862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600"/>
            </a:pPr>
            <a:endParaRPr lang="fr-FR"/>
          </a:p>
        </c:txPr>
        <c:crossAx val="61172736"/>
        <c:crosses val="autoZero"/>
        <c:crossBetween val="between"/>
      </c:valAx>
      <c:spPr>
        <a:noFill/>
      </c:spPr>
    </c:plotArea>
    <c:legend>
      <c:legendPos val="r"/>
      <c:layout/>
    </c:legend>
    <c:plotVisOnly val="1"/>
    <c:dispBlanksAs val="gap"/>
  </c:chart>
  <c:spPr>
    <a:gradFill rotWithShape="1">
      <a:gsLst>
        <a:gs pos="0">
          <a:schemeClr val="accent3">
            <a:tint val="70000"/>
            <a:satMod val="130000"/>
          </a:schemeClr>
        </a:gs>
        <a:gs pos="43000">
          <a:schemeClr val="accent3">
            <a:tint val="44000"/>
            <a:satMod val="165000"/>
          </a:schemeClr>
        </a:gs>
        <a:gs pos="93000">
          <a:schemeClr val="accent3">
            <a:tint val="15000"/>
            <a:satMod val="165000"/>
          </a:schemeClr>
        </a:gs>
        <a:gs pos="100000">
          <a:schemeClr val="accent3">
            <a:tint val="5000"/>
            <a:satMod val="250000"/>
          </a:schemeClr>
        </a:gs>
      </a:gsLst>
      <a:path path="circle">
        <a:fillToRect l="50000" t="130000" r="50000" b="-30000"/>
      </a:path>
    </a:gradFill>
    <a:ln w="9525" cap="flat" cmpd="sng" algn="ctr">
      <a:solidFill>
        <a:schemeClr val="accent3">
          <a:shade val="50000"/>
          <a:satMod val="103000"/>
        </a:schemeClr>
      </a:solidFill>
      <a:prstDash val="solid"/>
    </a:ln>
    <a:effectLst>
      <a:outerShdw blurRad="57150" dist="38100" dir="5400000" algn="ctr" rotWithShape="0">
        <a:schemeClr val="accent3">
          <a:shade val="9000"/>
          <a:satMod val="105000"/>
          <a:alpha val="48000"/>
        </a:scheme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title>
      <c:layout/>
    </c:title>
    <c:plotArea>
      <c:layout/>
      <c:lineChart>
        <c:grouping val="standard"/>
        <c:ser>
          <c:idx val="0"/>
          <c:order val="0"/>
          <c:tx>
            <c:strRef>
              <c:f>Feuil1!$B$1</c:f>
              <c:strCache>
                <c:ptCount val="1"/>
                <c:pt idx="0">
                  <c:v>tireurs</c:v>
                </c:pt>
              </c:strCache>
            </c:strRef>
          </c:tx>
          <c:dLbls>
            <c:showVal val="1"/>
          </c:dLbls>
          <c:cat>
            <c:numRef>
              <c:f>Feuil1!$A$2:$A$6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Feuil1!$B$2:$B$6</c:f>
              <c:numCache>
                <c:formatCode>General</c:formatCode>
                <c:ptCount val="5"/>
                <c:pt idx="0">
                  <c:v>76</c:v>
                </c:pt>
                <c:pt idx="1">
                  <c:v>59</c:v>
                </c:pt>
                <c:pt idx="2">
                  <c:v>80</c:v>
                </c:pt>
                <c:pt idx="3">
                  <c:v>49</c:v>
                </c:pt>
                <c:pt idx="4">
                  <c:v>67</c:v>
                </c:pt>
              </c:numCache>
            </c:numRef>
          </c:val>
          <c:bubble3D val="1"/>
        </c:ser>
        <c:marker val="1"/>
        <c:axId val="130052480"/>
        <c:axId val="130054016"/>
      </c:lineChart>
      <c:catAx>
        <c:axId val="130052480"/>
        <c:scaling>
          <c:orientation val="minMax"/>
        </c:scaling>
        <c:axPos val="b"/>
        <c:numFmt formatCode="General" sourceLinked="1"/>
        <c:majorTickMark val="none"/>
        <c:tickLblPos val="nextTo"/>
        <c:crossAx val="130054016"/>
        <c:crosses val="autoZero"/>
        <c:auto val="1"/>
        <c:lblAlgn val="ctr"/>
        <c:lblOffset val="100"/>
      </c:catAx>
      <c:valAx>
        <c:axId val="13005401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30052480"/>
        <c:crosses val="autoZero"/>
        <c:crossBetween val="between"/>
      </c:valAx>
      <c:spPr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fr-FR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style val="45"/>
  <c:chart>
    <c:autoTitleDeleted val="1"/>
    <c:plotArea>
      <c:layout>
        <c:manualLayout>
          <c:layoutTarget val="inner"/>
          <c:xMode val="edge"/>
          <c:yMode val="edge"/>
          <c:x val="1.0802469135802482E-2"/>
          <c:y val="4.3399643279992399E-2"/>
          <c:w val="0.96604938271604934"/>
          <c:h val="0.85272575959058183"/>
        </c:manualLayout>
      </c:layout>
      <c:lineChart>
        <c:grouping val="standard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cat>
            <c:numRef>
              <c:f>Feuil1!$A$2:$A$6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Feuil1!$B$2:$B$6</c:f>
              <c:numCache>
                <c:formatCode>General</c:formatCode>
                <c:ptCount val="5"/>
                <c:pt idx="0">
                  <c:v>8</c:v>
                </c:pt>
                <c:pt idx="1">
                  <c:v>5</c:v>
                </c:pt>
                <c:pt idx="2">
                  <c:v>6</c:v>
                </c:pt>
                <c:pt idx="3">
                  <c:v>11</c:v>
                </c:pt>
                <c:pt idx="4">
                  <c:v>6</c:v>
                </c:pt>
              </c:numCache>
            </c:numRef>
          </c:val>
        </c:ser>
        <c:dLbls>
          <c:showVal val="1"/>
        </c:dLbls>
        <c:marker val="1"/>
        <c:axId val="122925056"/>
        <c:axId val="122926592"/>
      </c:lineChart>
      <c:catAx>
        <c:axId val="122925056"/>
        <c:scaling>
          <c:orientation val="minMax"/>
        </c:scaling>
        <c:axPos val="b"/>
        <c:numFmt formatCode="General" sourceLinked="1"/>
        <c:majorTickMark val="none"/>
        <c:tickLblPos val="nextTo"/>
        <c:crossAx val="122926592"/>
        <c:crosses val="autoZero"/>
        <c:auto val="1"/>
        <c:lblAlgn val="ctr"/>
        <c:lblOffset val="100"/>
      </c:catAx>
      <c:valAx>
        <c:axId val="122926592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12292505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fr-FR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style val="1"/>
  <c:chart>
    <c:autoTitleDeleted val="1"/>
    <c:plotArea>
      <c:layout/>
      <c:lineChart>
        <c:grouping val="standard"/>
        <c:ser>
          <c:idx val="0"/>
          <c:order val="0"/>
          <c:tx>
            <c:strRef>
              <c:f>Feuil1!$B$1</c:f>
              <c:strCache>
                <c:ptCount val="1"/>
                <c:pt idx="0">
                  <c:v>Colonne1</c:v>
                </c:pt>
              </c:strCache>
            </c:strRef>
          </c:tx>
          <c:dLbls>
            <c:showVal val="1"/>
          </c:dLbls>
          <c:cat>
            <c:numRef>
              <c:f>Feuil1!$A$2:$A$6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Feuil1!$B$2:$B$6</c:f>
              <c:numCache>
                <c:formatCode>General</c:formatCode>
                <c:ptCount val="5"/>
                <c:pt idx="0">
                  <c:v>55</c:v>
                </c:pt>
                <c:pt idx="1">
                  <c:v>58</c:v>
                </c:pt>
                <c:pt idx="2">
                  <c:v>50</c:v>
                </c:pt>
                <c:pt idx="3">
                  <c:v>42</c:v>
                </c:pt>
                <c:pt idx="4">
                  <c:v>49</c:v>
                </c:pt>
              </c:numCache>
            </c:numRef>
          </c:val>
        </c:ser>
        <c:marker val="1"/>
        <c:axId val="130082304"/>
        <c:axId val="130083840"/>
      </c:lineChart>
      <c:catAx>
        <c:axId val="130082304"/>
        <c:scaling>
          <c:orientation val="minMax"/>
        </c:scaling>
        <c:axPos val="b"/>
        <c:numFmt formatCode="General" sourceLinked="1"/>
        <c:majorTickMark val="none"/>
        <c:tickLblPos val="nextTo"/>
        <c:crossAx val="130083840"/>
        <c:crosses val="autoZero"/>
        <c:auto val="1"/>
        <c:lblAlgn val="ctr"/>
        <c:lblOffset val="100"/>
      </c:catAx>
      <c:valAx>
        <c:axId val="13008384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130082304"/>
        <c:crosses val="autoZero"/>
        <c:crossBetween val="between"/>
      </c:valAx>
      <c:spPr>
        <a:gradFill rotWithShape="1">
          <a:gsLst>
            <a:gs pos="0">
              <a:schemeClr val="accent3">
                <a:tint val="70000"/>
                <a:satMod val="130000"/>
              </a:schemeClr>
            </a:gs>
            <a:gs pos="43000">
              <a:schemeClr val="accent3">
                <a:tint val="44000"/>
                <a:satMod val="165000"/>
              </a:schemeClr>
            </a:gs>
            <a:gs pos="93000">
              <a:schemeClr val="accent3">
                <a:tint val="15000"/>
                <a:satMod val="165000"/>
              </a:schemeClr>
            </a:gs>
            <a:gs pos="100000">
              <a:schemeClr val="accent3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3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3">
              <a:shade val="9000"/>
              <a:satMod val="105000"/>
              <a:alpha val="48000"/>
            </a:schemeClr>
          </a:outerShdw>
        </a:effectLst>
      </c:spPr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fr-FR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autoTitleDeleted val="1"/>
    <c:plotArea>
      <c:layout/>
      <c:lineChart>
        <c:grouping val="standard"/>
        <c:ser>
          <c:idx val="0"/>
          <c:order val="0"/>
          <c:tx>
            <c:strRef>
              <c:f>Feuil1!$B$1</c:f>
              <c:strCache>
                <c:ptCount val="1"/>
                <c:pt idx="0">
                  <c:v>Colonne1</c:v>
                </c:pt>
              </c:strCache>
            </c:strRef>
          </c:tx>
          <c:dLbls>
            <c:txPr>
              <a:bodyPr/>
              <a:lstStyle/>
              <a:p>
                <a:pPr>
                  <a:defRPr sz="1800"/>
                </a:pPr>
                <a:endParaRPr lang="fr-FR"/>
              </a:p>
            </c:txPr>
            <c:showVal val="1"/>
          </c:dLbls>
          <c:cat>
            <c:numRef>
              <c:f>Feuil1!$A$2:$A$6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Feuil1!$B$2:$B$6</c:f>
              <c:numCache>
                <c:formatCode>General</c:formatCode>
                <c:ptCount val="5"/>
                <c:pt idx="0">
                  <c:v>62</c:v>
                </c:pt>
                <c:pt idx="1">
                  <c:v>68</c:v>
                </c:pt>
                <c:pt idx="2">
                  <c:v>50</c:v>
                </c:pt>
                <c:pt idx="3">
                  <c:v>65</c:v>
                </c:pt>
                <c:pt idx="4">
                  <c:v>46</c:v>
                </c:pt>
              </c:numCache>
            </c:numRef>
          </c:val>
        </c:ser>
        <c:marker val="1"/>
        <c:axId val="130923904"/>
        <c:axId val="130933888"/>
      </c:lineChart>
      <c:catAx>
        <c:axId val="13092390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800"/>
            </a:pPr>
            <a:endParaRPr lang="fr-FR"/>
          </a:p>
        </c:txPr>
        <c:crossAx val="130933888"/>
        <c:crosses val="autoZero"/>
        <c:auto val="1"/>
        <c:lblAlgn val="ctr"/>
        <c:lblOffset val="100"/>
      </c:catAx>
      <c:valAx>
        <c:axId val="13093388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800"/>
            </a:pPr>
            <a:endParaRPr lang="fr-FR"/>
          </a:p>
        </c:txPr>
        <c:crossAx val="130923904"/>
        <c:crosses val="autoZero"/>
        <c:crossBetween val="between"/>
      </c:valAx>
    </c:plotArea>
    <c:legend>
      <c:legendPos val="r"/>
      <c:layout/>
    </c:legend>
    <c:plotVisOnly val="1"/>
  </c:chart>
  <c:spPr>
    <a:gradFill rotWithShape="1">
      <a:gsLst>
        <a:gs pos="0">
          <a:schemeClr val="accent3">
            <a:tint val="70000"/>
            <a:satMod val="130000"/>
          </a:schemeClr>
        </a:gs>
        <a:gs pos="43000">
          <a:schemeClr val="accent3">
            <a:tint val="44000"/>
            <a:satMod val="165000"/>
          </a:schemeClr>
        </a:gs>
        <a:gs pos="93000">
          <a:schemeClr val="accent3">
            <a:tint val="15000"/>
            <a:satMod val="165000"/>
          </a:schemeClr>
        </a:gs>
        <a:gs pos="100000">
          <a:schemeClr val="accent3">
            <a:tint val="5000"/>
            <a:satMod val="250000"/>
          </a:schemeClr>
        </a:gs>
      </a:gsLst>
      <a:path path="circle">
        <a:fillToRect l="50000" t="130000" r="50000" b="-30000"/>
      </a:path>
    </a:gradFill>
    <a:ln w="9525" cap="flat" cmpd="sng" algn="ctr">
      <a:solidFill>
        <a:schemeClr val="accent3">
          <a:shade val="50000"/>
          <a:satMod val="103000"/>
        </a:schemeClr>
      </a:solidFill>
      <a:prstDash val="solid"/>
    </a:ln>
    <a:effectLst>
      <a:outerShdw blurRad="57150" dist="38100" dir="5400000" algn="ctr" rotWithShape="0">
        <a:schemeClr val="accent3">
          <a:shade val="9000"/>
          <a:satMod val="105000"/>
          <a:alpha val="48000"/>
        </a:scheme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0D060-80DF-43B5-B263-465818B610A9}" type="datetimeFigureOut">
              <a:rPr lang="fr-FR" smtClean="0"/>
              <a:pPr/>
              <a:t>09/03/2013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CDA18-8A31-4608-9884-F891AE4004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0D060-80DF-43B5-B263-465818B610A9}" type="datetimeFigureOut">
              <a:rPr lang="fr-FR" smtClean="0"/>
              <a:pPr/>
              <a:t>09/03/2013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CDA18-8A31-4608-9884-F891AE4004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0D060-80DF-43B5-B263-465818B610A9}" type="datetimeFigureOut">
              <a:rPr lang="fr-FR" smtClean="0"/>
              <a:pPr/>
              <a:t>09/03/2013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CDA18-8A31-4608-9884-F891AE4004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0D060-80DF-43B5-B263-465818B610A9}" type="datetimeFigureOut">
              <a:rPr lang="fr-FR" smtClean="0"/>
              <a:pPr/>
              <a:t>09/03/2013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CDA18-8A31-4608-9884-F891AE4004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0D060-80DF-43B5-B263-465818B610A9}" type="datetimeFigureOut">
              <a:rPr lang="fr-FR" smtClean="0"/>
              <a:pPr/>
              <a:t>09/03/2013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CDA18-8A31-4608-9884-F891AE4004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0D060-80DF-43B5-B263-465818B610A9}" type="datetimeFigureOut">
              <a:rPr lang="fr-FR" smtClean="0"/>
              <a:pPr/>
              <a:t>09/03/2013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CDA18-8A31-4608-9884-F891AE4004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0D060-80DF-43B5-B263-465818B610A9}" type="datetimeFigureOut">
              <a:rPr lang="fr-FR" smtClean="0"/>
              <a:pPr/>
              <a:t>09/03/2013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CDA18-8A31-4608-9884-F891AE4004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0D060-80DF-43B5-B263-465818B610A9}" type="datetimeFigureOut">
              <a:rPr lang="fr-FR" smtClean="0"/>
              <a:pPr/>
              <a:t>09/03/2013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CDA18-8A31-4608-9884-F891AE4004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0D060-80DF-43B5-B263-465818B610A9}" type="datetimeFigureOut">
              <a:rPr lang="fr-FR" smtClean="0"/>
              <a:pPr/>
              <a:t>09/03/2013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FBCDA18-8A31-4608-9884-F891AE40044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0D060-80DF-43B5-B263-465818B610A9}" type="datetimeFigureOut">
              <a:rPr lang="fr-FR" smtClean="0"/>
              <a:pPr/>
              <a:t>09/03/2013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CDA18-8A31-4608-9884-F891AE4004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0D060-80DF-43B5-B263-465818B610A9}" type="datetimeFigureOut">
              <a:rPr lang="fr-FR" smtClean="0"/>
              <a:pPr/>
              <a:t>09/03/2013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CDA18-8A31-4608-9884-F891AE4004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750D060-80DF-43B5-B263-465818B610A9}" type="datetimeFigureOut">
              <a:rPr lang="fr-FR" smtClean="0"/>
              <a:pPr/>
              <a:t>09/03/2013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FBCDA18-8A31-4608-9884-F891AE400440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2" name="Groupe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PowerPoint_97-2003_Presentation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r-FR" dirty="0" smtClean="0"/>
              <a:t>ASSEMBLEE GENERALE</a:t>
            </a:r>
            <a:br>
              <a:rPr lang="fr-FR" dirty="0" smtClean="0"/>
            </a:br>
            <a:r>
              <a:rPr lang="fr-FR" dirty="0" smtClean="0"/>
              <a:t>Elective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83568" y="3573016"/>
            <a:ext cx="7776864" cy="2736304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09 MARS 2013</a:t>
            </a: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CUISE LA MOTTE</a:t>
            </a:r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412776"/>
            <a:ext cx="8208912" cy="466997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r>
              <a:rPr lang="fr-FR" sz="2900" dirty="0" smtClean="0">
                <a:ln/>
                <a:latin typeface="Arial Rounded MT Bold" pitchFamily="34" charset="0"/>
              </a:rPr>
              <a:t>Ordre du jour : </a:t>
            </a:r>
          </a:p>
          <a:p>
            <a:endParaRPr lang="fr-FR" u="sng" dirty="0" smtClean="0">
              <a:ln/>
              <a:latin typeface="Arial Rounded MT Bold" pitchFamily="34" charset="0"/>
            </a:endParaRPr>
          </a:p>
          <a:p>
            <a:endParaRPr lang="fr-FR" dirty="0" smtClean="0">
              <a:ln/>
              <a:latin typeface="Arial Rounded MT Bold" pitchFamily="34" charset="0"/>
            </a:endParaRP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Accueil des participants : 		Le président, D Lefèvre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Respects pour nos disparus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Rapport moral : 			Le président, D Lefèvre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Rapport financier : Quitus au trésorier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Ouverture du bureau de vote.			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Rapport de la commission jeunes : 	J </a:t>
            </a:r>
            <a:r>
              <a:rPr lang="fr-FR" dirty="0" err="1" smtClean="0">
                <a:ln/>
                <a:latin typeface="Arial Rounded MT Bold" pitchFamily="34" charset="0"/>
              </a:rPr>
              <a:t>Vilin</a:t>
            </a:r>
            <a:r>
              <a:rPr lang="fr-FR" dirty="0" smtClean="0">
                <a:ln/>
                <a:latin typeface="Arial Rounded MT Bold" pitchFamily="34" charset="0"/>
              </a:rPr>
              <a:t>, G Trouillet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Rapport de la commission sportive : 	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Nouvelles règles d’arbitrage: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Faire vivre notre site: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Le calendrier salle 2013/2014 : </a:t>
            </a:r>
          </a:p>
          <a:p>
            <a:pPr indent="-285750"/>
            <a:r>
              <a:rPr lang="fr-FR" dirty="0" smtClean="0">
                <a:ln/>
                <a:latin typeface="Arial Rounded MT Bold" pitchFamily="34" charset="0"/>
              </a:rPr>
              <a:t>Questions diverses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Félicitons nos champions: 		Vice Président, JL François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Honorons nos anciens: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Le Doyen de l’assemblée proclame le résultat du vote.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dirty="0" smtClean="0">
                <a:ln/>
                <a:latin typeface="Arial Rounded MT Bold" pitchFamily="34" charset="0"/>
              </a:rPr>
              <a:t>Approbation du nouveau Président.		</a:t>
            </a:r>
          </a:p>
          <a:p>
            <a:pPr indent="-285750">
              <a:buFont typeface="Wingdings" pitchFamily="2" charset="2"/>
              <a:buChar char="Ø"/>
            </a:pPr>
            <a:endParaRPr lang="fr-FR" dirty="0" smtClean="0">
              <a:ln/>
              <a:latin typeface="Arial Rounded MT Bold" pitchFamily="34" charset="0"/>
            </a:endParaRPr>
          </a:p>
          <a:p>
            <a:pPr algn="ctr"/>
            <a:r>
              <a:rPr lang="fr-FR" dirty="0" smtClean="0">
                <a:ln/>
                <a:latin typeface="Arial Rounded MT Bold" pitchFamily="34" charset="0"/>
              </a:rPr>
              <a:t>Vin d’honneur</a:t>
            </a: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1913132" y="2492896"/>
            <a:ext cx="5323164" cy="36871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4400" dirty="0" smtClean="0">
                <a:ln/>
                <a:solidFill>
                  <a:schemeClr val="tx1"/>
                </a:solidFill>
              </a:rPr>
              <a:t>Rapport Moral</a:t>
            </a:r>
          </a:p>
          <a:p>
            <a:pPr lvl="5" algn="ctr"/>
            <a:endParaRPr lang="fr-FR" dirty="0" smtClean="0">
              <a:ln/>
              <a:solidFill>
                <a:schemeClr val="tx1"/>
              </a:solidFill>
            </a:endParaRPr>
          </a:p>
          <a:p>
            <a:pPr>
              <a:buNone/>
            </a:pPr>
            <a:r>
              <a:rPr lang="fr-FR" sz="2800" dirty="0" smtClean="0">
                <a:ln/>
                <a:solidFill>
                  <a:schemeClr val="tx1"/>
                </a:solidFill>
              </a:rPr>
              <a:t>Effectif de la Ronde</a:t>
            </a:r>
          </a:p>
          <a:p>
            <a:pPr>
              <a:buNone/>
            </a:pPr>
            <a:endParaRPr lang="fr-FR" sz="2800" dirty="0" smtClean="0">
              <a:ln/>
              <a:solidFill>
                <a:schemeClr val="tx1"/>
              </a:solidFill>
            </a:endParaRPr>
          </a:p>
          <a:p>
            <a:pPr>
              <a:buNone/>
            </a:pPr>
            <a:r>
              <a:rPr lang="fr-FR" sz="2800" dirty="0" smtClean="0">
                <a:ln/>
                <a:solidFill>
                  <a:schemeClr val="tx1"/>
                </a:solidFill>
              </a:rPr>
              <a:t>Répartition des catégories</a:t>
            </a:r>
          </a:p>
          <a:p>
            <a:pPr>
              <a:buNone/>
            </a:pPr>
            <a:endParaRPr lang="fr-FR" sz="2800" dirty="0" smtClean="0">
              <a:ln/>
              <a:solidFill>
                <a:schemeClr val="tx1"/>
              </a:solidFill>
            </a:endParaRPr>
          </a:p>
          <a:p>
            <a:pPr>
              <a:buNone/>
            </a:pPr>
            <a:r>
              <a:rPr lang="fr-FR" sz="2800" dirty="0" err="1" smtClean="0">
                <a:ln/>
                <a:solidFill>
                  <a:schemeClr val="tx1"/>
                </a:solidFill>
              </a:rPr>
              <a:t>Sécurité:Dossier</a:t>
            </a:r>
            <a:r>
              <a:rPr lang="fr-FR" sz="2800" dirty="0" smtClean="0">
                <a:ln/>
                <a:solidFill>
                  <a:schemeClr val="tx1"/>
                </a:solidFill>
              </a:rPr>
              <a:t> DDCS </a:t>
            </a:r>
            <a:endParaRPr lang="fr-FR" sz="2800" dirty="0">
              <a:ln/>
              <a:solidFill>
                <a:schemeClr val="tx1"/>
              </a:solidFill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r-FR" dirty="0" smtClean="0"/>
              <a:t>Effectif de la Ronde au 31 Août 2012</a:t>
            </a:r>
          </a:p>
          <a:p>
            <a:pPr algn="ctr"/>
            <a:endParaRPr lang="fr-FR" dirty="0"/>
          </a:p>
          <a:p>
            <a:pPr algn="ctr">
              <a:buNone/>
            </a:pPr>
            <a:r>
              <a:rPr lang="fr-FR" dirty="0" smtClean="0"/>
              <a:t>337 Licenciés</a:t>
            </a:r>
          </a:p>
          <a:p>
            <a:pPr algn="ctr">
              <a:buNone/>
            </a:pPr>
            <a:endParaRPr lang="fr-FR" dirty="0"/>
          </a:p>
          <a:p>
            <a:pPr algn="ctr">
              <a:buNone/>
            </a:pPr>
            <a:r>
              <a:rPr lang="fr-FR" dirty="0" smtClean="0"/>
              <a:t>85 Femmes 251 Hommes</a:t>
            </a: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dirty="0" smtClean="0"/>
              <a:t>Nos 337 archers sont:</a:t>
            </a:r>
          </a:p>
          <a:p>
            <a:r>
              <a:rPr lang="fr-FR" dirty="0" smtClean="0"/>
              <a:t>18 Poussins</a:t>
            </a:r>
          </a:p>
          <a:p>
            <a:r>
              <a:rPr lang="fr-FR" dirty="0" smtClean="0"/>
              <a:t>26 Benjamins</a:t>
            </a:r>
          </a:p>
          <a:p>
            <a:r>
              <a:rPr lang="fr-FR" dirty="0" smtClean="0"/>
              <a:t>33 Minimes</a:t>
            </a:r>
          </a:p>
          <a:p>
            <a:r>
              <a:rPr lang="fr-FR" dirty="0" smtClean="0"/>
              <a:t>29 Cadets</a:t>
            </a:r>
          </a:p>
          <a:p>
            <a:r>
              <a:rPr lang="fr-FR" dirty="0" smtClean="0"/>
              <a:t>17 Juniors</a:t>
            </a:r>
          </a:p>
          <a:p>
            <a:r>
              <a:rPr lang="fr-FR" dirty="0" smtClean="0"/>
              <a:t>113 Seniors</a:t>
            </a:r>
          </a:p>
          <a:p>
            <a:r>
              <a:rPr lang="fr-FR" dirty="0" smtClean="0"/>
              <a:t>49 Vétérans</a:t>
            </a:r>
          </a:p>
          <a:p>
            <a:r>
              <a:rPr lang="fr-FR" dirty="0" smtClean="0"/>
              <a:t>52 Super Vétérans</a:t>
            </a: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Evolution du nombre de licenciés.</a:t>
            </a:r>
            <a:endParaRPr lang="fr-FR" dirty="0"/>
          </a:p>
        </p:txBody>
      </p:sp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741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229600" cy="432048"/>
          </a:xfrm>
        </p:spPr>
        <p:txBody>
          <a:bodyPr>
            <a:noAutofit/>
          </a:bodyPr>
          <a:lstStyle/>
          <a:p>
            <a:pPr algn="ctr"/>
            <a:r>
              <a:rPr lang="fr-FR" sz="3600" dirty="0" smtClean="0"/>
              <a:t>Evolution par catégorie</a:t>
            </a:r>
            <a:endParaRPr lang="fr-FR" sz="3600" dirty="0"/>
          </a:p>
        </p:txBody>
      </p:sp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</p:nvPr>
        </p:nvGraphicFramePr>
        <p:xfrm>
          <a:off x="179512" y="1916832"/>
          <a:ext cx="8964488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29600" cy="432048"/>
          </a:xfrm>
        </p:spPr>
        <p:txBody>
          <a:bodyPr>
            <a:noAutofit/>
          </a:bodyPr>
          <a:lstStyle/>
          <a:p>
            <a:pPr algn="ctr"/>
            <a:r>
              <a:rPr lang="fr-FR" sz="3600" dirty="0" smtClean="0"/>
              <a:t>Répartition par </a:t>
            </a:r>
            <a:r>
              <a:rPr lang="fr-FR" sz="3600" dirty="0" err="1" smtClean="0"/>
              <a:t>categorie</a:t>
            </a:r>
            <a:endParaRPr lang="fr-FR" sz="3600" dirty="0"/>
          </a:p>
        </p:txBody>
      </p:sp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</p:nvPr>
        </p:nvGraphicFramePr>
        <p:xfrm>
          <a:off x="395536" y="1916832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>
            <a:hlinkClick r:id="" action="ppaction://ole?verb=0"/>
          </p:cNvPr>
          <p:cNvGraphicFramePr>
            <a:graphicFrameLocks noChangeAspect="1"/>
          </p:cNvGraphicFramePr>
          <p:nvPr>
            <p:ph idx="1"/>
          </p:nvPr>
        </p:nvGraphicFramePr>
        <p:xfrm>
          <a:off x="2915816" y="1988840"/>
          <a:ext cx="3292475" cy="4389437"/>
        </p:xfrm>
        <a:graphic>
          <a:graphicData uri="http://schemas.openxmlformats.org/presentationml/2006/ole">
            <p:oleObj spid="_x0000_s2050" name="Presentation" r:id="rId3" imgW="3427641" imgH="4570550" progId="PowerPoint.Show.8">
              <p:embed/>
            </p:oleObj>
          </a:graphicData>
        </a:graphic>
      </p:graphicFrame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r-FR" dirty="0" smtClean="0"/>
              <a:t>Rapport de la commission jeunes</a:t>
            </a:r>
          </a:p>
          <a:p>
            <a:r>
              <a:rPr lang="fr-FR" sz="2000" u="sng" dirty="0" smtClean="0"/>
              <a:t>Coupe d’hiver jeunes 2012: </a:t>
            </a:r>
          </a:p>
          <a:p>
            <a:r>
              <a:rPr lang="fr-FR" sz="2000" dirty="0" smtClean="0"/>
              <a:t>3 Clubs, dernier match 16 mars à Tracy.</a:t>
            </a:r>
          </a:p>
          <a:p>
            <a:r>
              <a:rPr lang="fr-FR" sz="2000" u="sng" dirty="0" smtClean="0"/>
              <a:t>Règlement saison sportive 2013/2014</a:t>
            </a:r>
          </a:p>
          <a:p>
            <a:r>
              <a:rPr lang="fr-FR" sz="2000" dirty="0" smtClean="0"/>
              <a:t>Poussin  10m blason 122 et niveau 3: 15m blason 122</a:t>
            </a:r>
          </a:p>
          <a:p>
            <a:r>
              <a:rPr lang="fr-FR" sz="2000" dirty="0" smtClean="0"/>
              <a:t>Niveau 2 :15m blason 80 .Niveau 1 : 15m blason 60</a:t>
            </a:r>
          </a:p>
          <a:p>
            <a:r>
              <a:rPr lang="fr-FR" sz="2000" u="sng" dirty="0" smtClean="0"/>
              <a:t>Scores pris sur les deux départs:</a:t>
            </a:r>
          </a:p>
          <a:p>
            <a:r>
              <a:rPr lang="fr-FR" sz="2000" dirty="0" smtClean="0"/>
              <a:t>Poussin vers niveau 3 :336 points  Niveau 3 à 2  336 pts 2 à 1 308 pts.</a:t>
            </a:r>
          </a:p>
          <a:p>
            <a:r>
              <a:rPr lang="fr-FR" sz="2000" u="sng" dirty="0" smtClean="0"/>
              <a:t>Autres changements de niveaux par </a:t>
            </a:r>
            <a:r>
              <a:rPr lang="fr-FR" sz="2000" u="sng" dirty="0" err="1" smtClean="0"/>
              <a:t>categories</a:t>
            </a:r>
            <a:r>
              <a:rPr lang="fr-FR" sz="2000" u="sng" dirty="0" smtClean="0"/>
              <a:t>.</a:t>
            </a:r>
          </a:p>
          <a:p>
            <a:r>
              <a:rPr lang="fr-FR" sz="2000" dirty="0" smtClean="0"/>
              <a:t>Poussin: 308 .Minime et benjamin 280 Cadet et junior 252.</a:t>
            </a:r>
          </a:p>
          <a:p>
            <a:r>
              <a:rPr lang="fr-FR" sz="2000" dirty="0" smtClean="0"/>
              <a:t>Finale départemental 24 mars Finale régionale 7 avril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fr-FR" dirty="0" smtClean="0"/>
          </a:p>
          <a:p>
            <a:pPr algn="ctr"/>
            <a:r>
              <a:rPr lang="fr-FR" dirty="0" smtClean="0"/>
              <a:t>RAPPORT DE LA</a:t>
            </a:r>
          </a:p>
          <a:p>
            <a:pPr algn="ctr"/>
            <a:r>
              <a:rPr lang="fr-FR" dirty="0" smtClean="0"/>
              <a:t> COMMISSION SPORTIVE</a:t>
            </a:r>
          </a:p>
          <a:p>
            <a:pPr algn="ctr"/>
            <a:endParaRPr lang="fr-FR" dirty="0" smtClean="0"/>
          </a:p>
          <a:p>
            <a:pPr>
              <a:buNone/>
            </a:pPr>
            <a:r>
              <a:rPr lang="fr-FR" sz="2400" dirty="0" smtClean="0"/>
              <a:t>Championnat de Ronde en salle</a:t>
            </a:r>
          </a:p>
          <a:p>
            <a:pPr>
              <a:buNone/>
            </a:pPr>
            <a:r>
              <a:rPr lang="fr-FR" sz="2400" dirty="0" smtClean="0"/>
              <a:t>Championnat de Ronde Campagne</a:t>
            </a:r>
          </a:p>
          <a:p>
            <a:pPr>
              <a:buNone/>
            </a:pPr>
            <a:r>
              <a:rPr lang="fr-FR" sz="2400" dirty="0" smtClean="0"/>
              <a:t>Championnat de Ronde Fédéral</a:t>
            </a:r>
          </a:p>
          <a:p>
            <a:pPr>
              <a:buNone/>
            </a:pPr>
            <a:r>
              <a:rPr lang="fr-FR" sz="2400" dirty="0" smtClean="0"/>
              <a:t>Championnat de Ronde </a:t>
            </a:r>
            <a:r>
              <a:rPr lang="fr-FR" sz="2400" dirty="0" err="1" smtClean="0"/>
              <a:t>Beursault</a:t>
            </a:r>
            <a:endParaRPr lang="fr-FR" sz="2400" dirty="0" smtClean="0"/>
          </a:p>
          <a:p>
            <a:pPr>
              <a:buNone/>
            </a:pPr>
            <a:r>
              <a:rPr lang="fr-FR" sz="2400" dirty="0" smtClean="0"/>
              <a:t>Championnat d’hiver 2012 2013 remise des coupes.</a:t>
            </a:r>
            <a:endParaRPr lang="fr-FR" sz="2400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29600" cy="434312"/>
          </a:xfrm>
        </p:spPr>
        <p:txBody>
          <a:bodyPr>
            <a:noAutofit/>
          </a:bodyPr>
          <a:lstStyle/>
          <a:p>
            <a:pPr algn="ctr"/>
            <a:r>
              <a:rPr lang="fr-FR" sz="2800" dirty="0" smtClean="0"/>
              <a:t>Participation salle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916832"/>
            <a:ext cx="8229600" cy="4713387"/>
          </a:xfrm>
        </p:spPr>
        <p:txBody>
          <a:bodyPr/>
          <a:lstStyle/>
          <a:p>
            <a:pPr algn="ctr">
              <a:buNone/>
            </a:pPr>
            <a:r>
              <a:rPr lang="fr-FR" dirty="0" smtClean="0"/>
              <a:t>2009 à 2012</a:t>
            </a: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aphique 4"/>
          <p:cNvGraphicFramePr/>
          <p:nvPr/>
        </p:nvGraphicFramePr>
        <p:xfrm>
          <a:off x="1043608" y="2420888"/>
          <a:ext cx="6840760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29600" cy="434312"/>
          </a:xfrm>
        </p:spPr>
        <p:txBody>
          <a:bodyPr>
            <a:noAutofit/>
          </a:bodyPr>
          <a:lstStyle/>
          <a:p>
            <a:pPr algn="ctr"/>
            <a:r>
              <a:rPr lang="fr-FR" sz="2800" dirty="0" smtClean="0"/>
              <a:t>Participation campagne</a:t>
            </a:r>
            <a:endParaRPr lang="fr-FR" sz="2800" dirty="0"/>
          </a:p>
        </p:txBody>
      </p:sp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29600" cy="434312"/>
          </a:xfrm>
        </p:spPr>
        <p:txBody>
          <a:bodyPr>
            <a:noAutofit/>
          </a:bodyPr>
          <a:lstStyle/>
          <a:p>
            <a:pPr algn="ctr"/>
            <a:r>
              <a:rPr lang="fr-FR" sz="2800" dirty="0" smtClean="0"/>
              <a:t>Participation fédéral</a:t>
            </a:r>
            <a:endParaRPr lang="fr-FR" sz="2800" dirty="0"/>
          </a:p>
        </p:txBody>
      </p:sp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29600" cy="434312"/>
          </a:xfrm>
        </p:spPr>
        <p:txBody>
          <a:bodyPr>
            <a:noAutofit/>
          </a:bodyPr>
          <a:lstStyle/>
          <a:p>
            <a:pPr algn="ctr"/>
            <a:r>
              <a:rPr lang="fr-FR" sz="2800" dirty="0" smtClean="0"/>
              <a:t>Participation </a:t>
            </a:r>
            <a:r>
              <a:rPr lang="fr-FR" sz="2800" dirty="0" err="1" smtClean="0"/>
              <a:t>Beursault</a:t>
            </a:r>
            <a:endParaRPr lang="fr-FR" sz="2800" dirty="0"/>
          </a:p>
        </p:txBody>
      </p:sp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r-FR" dirty="0" smtClean="0"/>
              <a:t>CHAMPIONNAT D’HIVER </a:t>
            </a:r>
          </a:p>
          <a:p>
            <a:pPr algn="ctr"/>
            <a:r>
              <a:rPr lang="fr-FR" dirty="0" smtClean="0"/>
              <a:t>Remise des coupes aux 1</a:t>
            </a:r>
            <a:r>
              <a:rPr lang="fr-FR" baseline="30000" dirty="0" smtClean="0"/>
              <a:t>er</a:t>
            </a:r>
            <a:r>
              <a:rPr lang="fr-FR" dirty="0" smtClean="0"/>
              <a:t> de chaque groupe.</a:t>
            </a:r>
          </a:p>
          <a:p>
            <a:pPr algn="ctr"/>
            <a:endParaRPr lang="fr-FR" dirty="0" smtClean="0"/>
          </a:p>
          <a:p>
            <a:r>
              <a:rPr lang="fr-FR" dirty="0" smtClean="0"/>
              <a:t>Groupe 1             Rethondes                 191/18</a:t>
            </a:r>
          </a:p>
          <a:p>
            <a:r>
              <a:rPr lang="fr-FR" dirty="0" smtClean="0"/>
              <a:t>Groupe 2            Cuise la motte 3        162/18</a:t>
            </a:r>
          </a:p>
          <a:p>
            <a:r>
              <a:rPr lang="fr-FR" dirty="0" smtClean="0"/>
              <a:t>Groupe 3            Le Plessis Brion         180/16</a:t>
            </a:r>
          </a:p>
          <a:p>
            <a:r>
              <a:rPr lang="fr-FR" dirty="0" smtClean="0"/>
              <a:t>Groupe 4            Choisy au bac            197/18</a:t>
            </a:r>
          </a:p>
          <a:p>
            <a:r>
              <a:rPr lang="fr-FR" dirty="0" smtClean="0"/>
              <a:t>Groupe 5            Compiègne		136/14</a:t>
            </a: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 algn="ctr"/>
            <a:r>
              <a:rPr lang="fr-FR" sz="4000" dirty="0" smtClean="0"/>
              <a:t>ARBITRAGE</a:t>
            </a:r>
            <a:endParaRPr lang="fr-FR" sz="4000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r>
              <a:rPr lang="fr-FR" sz="4000" dirty="0" smtClean="0"/>
              <a:t>Faire vivre notre site</a:t>
            </a:r>
            <a:endParaRPr lang="fr-FR" sz="4000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r-FR" dirty="0" smtClean="0"/>
              <a:t>NOS CONCOURS </a:t>
            </a:r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Qualificatifs et Particuliers 2013</a:t>
            </a:r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Le Bouquet Provincial.</a:t>
            </a:r>
          </a:p>
          <a:p>
            <a:pPr algn="ctr"/>
            <a:endParaRPr lang="fr-FR" dirty="0" smtClean="0"/>
          </a:p>
          <a:p>
            <a:pPr algn="ctr"/>
            <a:r>
              <a:rPr lang="fr-FR" dirty="0" smtClean="0">
                <a:solidFill>
                  <a:srgbClr val="C00000"/>
                </a:solidFill>
              </a:rPr>
              <a:t>Voir le CR du 26 Octobre 2012.</a:t>
            </a: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 algn="ctr"/>
            <a:r>
              <a:rPr lang="fr-FR" dirty="0" smtClean="0"/>
              <a:t>QUESTIONS DIVERS</a:t>
            </a: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sz="2800" dirty="0" smtClean="0"/>
          </a:p>
          <a:p>
            <a:pPr algn="ctr"/>
            <a:r>
              <a:rPr lang="fr-FR" sz="2800" dirty="0" smtClean="0"/>
              <a:t>FELICITONS NOS CHAMPIONS</a:t>
            </a:r>
            <a:endParaRPr lang="fr-FR" sz="2800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 algn="ctr"/>
            <a:r>
              <a:rPr lang="fr-FR" dirty="0" smtClean="0"/>
              <a:t>HONORONS NOS ANCIENS</a:t>
            </a: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fr-FR" dirty="0" smtClean="0">
                <a:solidFill>
                  <a:srgbClr val="002060"/>
                </a:solidFill>
                <a:latin typeface="Arial Rounded MT Bold" pitchFamily="34" charset="0"/>
              </a:rPr>
              <a:t>Médailles des 30 ans d’Archerie</a:t>
            </a:r>
          </a:p>
          <a:p>
            <a:pPr lvl="8"/>
            <a:endParaRPr lang="fr-FR" dirty="0" smtClean="0">
              <a:solidFill>
                <a:srgbClr val="002060"/>
              </a:solidFill>
              <a:latin typeface="Arial Rounded MT Bold" pitchFamily="34" charset="0"/>
            </a:endParaRPr>
          </a:p>
          <a:p>
            <a:pPr lvl="8"/>
            <a:endParaRPr lang="fr-FR" dirty="0" smtClean="0">
              <a:solidFill>
                <a:srgbClr val="002060"/>
              </a:solidFill>
              <a:latin typeface="Arial Rounded MT Bold" pitchFamily="34" charset="0"/>
            </a:endParaRPr>
          </a:p>
          <a:p>
            <a:pPr lvl="8"/>
            <a:endParaRPr lang="fr-FR" dirty="0" smtClean="0">
              <a:solidFill>
                <a:srgbClr val="002060"/>
              </a:solidFill>
              <a:latin typeface="Arial Rounded MT Bold" pitchFamily="34" charset="0"/>
            </a:endParaRPr>
          </a:p>
          <a:p>
            <a:pPr marL="2185416" lvl="8" indent="0" algn="ctr">
              <a:buNone/>
            </a:pPr>
            <a:endParaRPr lang="fr-FR" sz="2000" dirty="0" smtClean="0">
              <a:solidFill>
                <a:srgbClr val="002060"/>
              </a:solidFill>
              <a:latin typeface="Arial Rounded MT Bold" pitchFamily="34" charset="0"/>
            </a:endParaRPr>
          </a:p>
          <a:p>
            <a:pPr lvl="8" algn="ctr">
              <a:buFont typeface="Wingdings" pitchFamily="2" charset="2"/>
              <a:buChar char="q"/>
            </a:pPr>
            <a:r>
              <a:rPr lang="fr-FR" sz="2000" dirty="0" smtClean="0">
                <a:solidFill>
                  <a:srgbClr val="002060"/>
                </a:solidFill>
                <a:latin typeface="Arial Rounded MT Bold" pitchFamily="34" charset="0"/>
              </a:rPr>
              <a:t> Monsieur</a:t>
            </a:r>
          </a:p>
          <a:p>
            <a:pPr lvl="8" algn="just">
              <a:buFont typeface="Wingdings" pitchFamily="2" charset="2"/>
              <a:buChar char="q"/>
            </a:pPr>
            <a:endParaRPr lang="fr-FR" sz="2000" dirty="0" smtClean="0">
              <a:solidFill>
                <a:srgbClr val="002060"/>
              </a:solidFill>
              <a:latin typeface="Arial Rounded MT Bold" pitchFamily="34" charset="0"/>
            </a:endParaRPr>
          </a:p>
          <a:p>
            <a:pPr lvl="8" algn="ctr">
              <a:buNone/>
            </a:pPr>
            <a:r>
              <a:rPr lang="fr-FR" sz="2000" dirty="0" smtClean="0">
                <a:solidFill>
                  <a:srgbClr val="002060"/>
                </a:solidFill>
              </a:rPr>
              <a:t>CAILLEUX Laurent</a:t>
            </a:r>
          </a:p>
          <a:p>
            <a:pPr lvl="8" algn="ctr">
              <a:buNone/>
            </a:pPr>
            <a:r>
              <a:rPr lang="fr-FR" sz="2000" dirty="0" smtClean="0">
                <a:solidFill>
                  <a:srgbClr val="002060"/>
                </a:solidFill>
              </a:rPr>
              <a:t> </a:t>
            </a:r>
          </a:p>
          <a:p>
            <a:pPr lvl="8" algn="ctr"/>
            <a:endParaRPr lang="fr-FR" dirty="0" smtClean="0"/>
          </a:p>
          <a:p>
            <a:endParaRPr lang="fr-FR" dirty="0"/>
          </a:p>
        </p:txBody>
      </p:sp>
      <p:pic>
        <p:nvPicPr>
          <p:cNvPr id="8" name="Picture 1043" descr="MPj04331730000[1]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65228" r="2158" b="11395"/>
          <a:stretch>
            <a:fillRect/>
          </a:stretch>
        </p:blipFill>
        <p:spPr bwMode="auto">
          <a:xfrm>
            <a:off x="1763688" y="3068960"/>
            <a:ext cx="2160240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2411760" y="4797152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+mj-lt"/>
              </a:rPr>
              <a:t>30 Ans</a:t>
            </a:r>
            <a:endParaRPr lang="fr-FR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RESULTAT DU VOTE</a:t>
            </a:r>
          </a:p>
          <a:p>
            <a:endParaRPr lang="fr-FR" dirty="0" smtClean="0"/>
          </a:p>
          <a:p>
            <a:pPr algn="ctr"/>
            <a:r>
              <a:rPr lang="fr-FR" dirty="0" smtClean="0"/>
              <a:t>Approbation du nouveau Président par l’assemblée</a:t>
            </a: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>
              <a:buNone/>
            </a:pPr>
            <a:endParaRPr lang="fr-FR" sz="2800" dirty="0" smtClean="0">
              <a:ln/>
              <a:solidFill>
                <a:schemeClr val="bg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Arial Rounded MT Bold" pitchFamily="34" charset="0"/>
            </a:endParaRPr>
          </a:p>
          <a:p>
            <a:pPr marL="0">
              <a:buNone/>
            </a:pPr>
            <a:endParaRPr lang="fr-FR" sz="2800" dirty="0" smtClean="0">
              <a:ln/>
              <a:solidFill>
                <a:schemeClr val="bg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Arial Rounded MT Bold" pitchFamily="34" charset="0"/>
            </a:endParaRPr>
          </a:p>
          <a:p>
            <a:r>
              <a:rPr lang="fr-FR" dirty="0" smtClean="0"/>
              <a:t>Merci à tous de votre  attention</a:t>
            </a:r>
          </a:p>
          <a:p>
            <a:r>
              <a:rPr lang="fr-FR" dirty="0" smtClean="0"/>
              <a:t>Merci aux Archers de la Compagnie d’Arc de</a:t>
            </a:r>
          </a:p>
          <a:p>
            <a:pPr>
              <a:buNone/>
            </a:pPr>
            <a:r>
              <a:rPr lang="fr-FR" dirty="0" smtClean="0"/>
              <a:t>    Cuise la Motte</a:t>
            </a:r>
          </a:p>
          <a:p>
            <a:pPr>
              <a:buNone/>
            </a:pPr>
            <a:r>
              <a:rPr lang="fr-FR" dirty="0" smtClean="0"/>
              <a:t>La prochaine AG de la Ronde aura lieu le 08 mars 2014</a:t>
            </a:r>
          </a:p>
          <a:p>
            <a:pPr>
              <a:buNone/>
            </a:pPr>
            <a:r>
              <a:rPr lang="fr-FR" dirty="0" smtClean="0"/>
              <a:t>.</a:t>
            </a: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352</Words>
  <Application>Microsoft Office PowerPoint</Application>
  <PresentationFormat>Affichage à l'écran (4:3)</PresentationFormat>
  <Paragraphs>148</Paragraphs>
  <Slides>25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7" baseType="lpstr">
      <vt:lpstr>Débit</vt:lpstr>
      <vt:lpstr>Presentation</vt:lpstr>
      <vt:lpstr>ASSEMBLEE GENERALE Elective</vt:lpstr>
      <vt:lpstr>Diapositive 2</vt:lpstr>
      <vt:lpstr>Diapositive 3</vt:lpstr>
      <vt:lpstr>Diapositive 4</vt:lpstr>
      <vt:lpstr>Diapositive 5</vt:lpstr>
      <vt:lpstr>Evolution du nombre de licenciés.</vt:lpstr>
      <vt:lpstr>Evolution par catégorie</vt:lpstr>
      <vt:lpstr>Répartition par categorie</vt:lpstr>
      <vt:lpstr>Diapositive 9</vt:lpstr>
      <vt:lpstr>Diapositive 10</vt:lpstr>
      <vt:lpstr>Diapositive 11</vt:lpstr>
      <vt:lpstr>Participation salle</vt:lpstr>
      <vt:lpstr>Participation campagne</vt:lpstr>
      <vt:lpstr>Participation fédéral</vt:lpstr>
      <vt:lpstr>Participation Beursault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ASSEMBLEE GENERALE Elective</dc:title>
  <dc:creator>daniel</dc:creator>
  <cp:lastModifiedBy>daniel</cp:lastModifiedBy>
  <cp:revision>26</cp:revision>
  <dcterms:created xsi:type="dcterms:W3CDTF">2013-03-08T13:33:56Z</dcterms:created>
  <dcterms:modified xsi:type="dcterms:W3CDTF">2013-03-09T15:16:52Z</dcterms:modified>
</cp:coreProperties>
</file>