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notesMasterIdLst>
    <p:notesMasterId r:id="rId52"/>
  </p:notesMasterIdLst>
  <p:handoutMasterIdLst>
    <p:handoutMasterId r:id="rId53"/>
  </p:handoutMasterIdLst>
  <p:sldIdLst>
    <p:sldId id="257" r:id="rId2"/>
    <p:sldId id="258" r:id="rId3"/>
    <p:sldId id="271" r:id="rId4"/>
    <p:sldId id="259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95" r:id="rId13"/>
    <p:sldId id="296" r:id="rId14"/>
    <p:sldId id="297" r:id="rId15"/>
    <p:sldId id="315" r:id="rId16"/>
    <p:sldId id="298" r:id="rId17"/>
    <p:sldId id="299" r:id="rId18"/>
    <p:sldId id="300" r:id="rId19"/>
    <p:sldId id="301" r:id="rId20"/>
    <p:sldId id="284" r:id="rId21"/>
    <p:sldId id="313" r:id="rId22"/>
    <p:sldId id="319" r:id="rId23"/>
    <p:sldId id="285" r:id="rId24"/>
    <p:sldId id="302" r:id="rId25"/>
    <p:sldId id="306" r:id="rId26"/>
    <p:sldId id="307" r:id="rId27"/>
    <p:sldId id="308" r:id="rId28"/>
    <p:sldId id="261" r:id="rId29"/>
    <p:sldId id="264" r:id="rId30"/>
    <p:sldId id="265" r:id="rId31"/>
    <p:sldId id="309" r:id="rId32"/>
    <p:sldId id="286" r:id="rId33"/>
    <p:sldId id="311" r:id="rId34"/>
    <p:sldId id="262" r:id="rId35"/>
    <p:sldId id="263" r:id="rId36"/>
    <p:sldId id="312" r:id="rId37"/>
    <p:sldId id="314" r:id="rId38"/>
    <p:sldId id="266" r:id="rId39"/>
    <p:sldId id="287" r:id="rId40"/>
    <p:sldId id="290" r:id="rId41"/>
    <p:sldId id="289" r:id="rId42"/>
    <p:sldId id="267" r:id="rId43"/>
    <p:sldId id="268" r:id="rId44"/>
    <p:sldId id="317" r:id="rId45"/>
    <p:sldId id="269" r:id="rId46"/>
    <p:sldId id="292" r:id="rId47"/>
    <p:sldId id="293" r:id="rId48"/>
    <p:sldId id="318" r:id="rId49"/>
    <p:sldId id="270" r:id="rId50"/>
    <p:sldId id="291" r:id="rId5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030F5"/>
    <a:srgbClr val="FF3300"/>
    <a:srgbClr val="FF0000"/>
    <a:srgbClr val="00FFFF"/>
    <a:srgbClr val="FC3514"/>
    <a:srgbClr val="E21ED9"/>
    <a:srgbClr val="146BC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e à thème 1 - Accentuation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e à thème 1 - Accentuation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505E3EF-67EA-436B-97B2-0124C06EBD24}" styleName="Style moyen 4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5758FB7-9AC5-4552-8A53-C91805E547FA}" styleName="Style à thème 1 - Accentuation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5BE263C-DBD7-4A20-BB59-AAB30ACAA65A}" styleName="Style moyen 3 - 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4" autoAdjust="0"/>
    <p:restoredTop sz="94660"/>
  </p:normalViewPr>
  <p:slideViewPr>
    <p:cSldViewPr>
      <p:cViewPr>
        <p:scale>
          <a:sx n="80" d="100"/>
          <a:sy n="80" d="100"/>
        </p:scale>
        <p:origin x="-768" y="-6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Classeur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E:\Com%20Sport\stat%20salle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tx>
        <c:rich>
          <a:bodyPr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fr-FR" sz="2000" baseline="0" dirty="0"/>
              <a:t> REPARTITION DES LICENCIES PAR CATEGORIES 2011</a:t>
            </a:r>
          </a:p>
        </c:rich>
      </c:tx>
      <c:layout>
        <c:manualLayout>
          <c:xMode val="edge"/>
          <c:yMode val="edge"/>
          <c:x val="0.13113527996500438"/>
          <c:y val="1.5444063358509825E-2"/>
        </c:manualLayout>
      </c:layout>
      <c:spPr>
        <a:noFill/>
        <a:ln w="25400">
          <a:noFill/>
        </a:ln>
      </c:spPr>
    </c:title>
    <c:view3D>
      <c:perspective val="0"/>
    </c:view3D>
    <c:plotArea>
      <c:layout/>
      <c:pie3DChart>
        <c:varyColors val="1"/>
        <c:ser>
          <c:idx val="0"/>
          <c:order val="0"/>
          <c:tx>
            <c:v>Nbr</c:v>
          </c:tx>
          <c:explosion val="25"/>
          <c:dLbls>
            <c:txPr>
              <a:bodyPr/>
              <a:lstStyle/>
              <a:p>
                <a:pPr>
                  <a:defRPr sz="1600"/>
                </a:pPr>
                <a:endParaRPr lang="fr-FR"/>
              </a:p>
            </c:txPr>
            <c:dLblPos val="outEnd"/>
            <c:showCatName val="1"/>
            <c:showPercent val="1"/>
          </c:dLbls>
          <c:cat>
            <c:strRef>
              <c:f>camenbert!$E$5:$L$5</c:f>
              <c:strCache>
                <c:ptCount val="8"/>
                <c:pt idx="0">
                  <c:v>Poussins</c:v>
                </c:pt>
                <c:pt idx="1">
                  <c:v>Benjamins</c:v>
                </c:pt>
                <c:pt idx="2">
                  <c:v>Minimes</c:v>
                </c:pt>
                <c:pt idx="3">
                  <c:v>Cadets</c:v>
                </c:pt>
                <c:pt idx="4">
                  <c:v>Juniors</c:v>
                </c:pt>
                <c:pt idx="5">
                  <c:v>Seniors</c:v>
                </c:pt>
                <c:pt idx="6">
                  <c:v>Super Veterans</c:v>
                </c:pt>
                <c:pt idx="7">
                  <c:v>Veterans</c:v>
                </c:pt>
              </c:strCache>
            </c:strRef>
          </c:cat>
          <c:val>
            <c:numRef>
              <c:f>camenbert!$E$26:$L$26</c:f>
              <c:numCache>
                <c:formatCode>General</c:formatCode>
                <c:ptCount val="8"/>
                <c:pt idx="0">
                  <c:v>21</c:v>
                </c:pt>
                <c:pt idx="1">
                  <c:v>41</c:v>
                </c:pt>
                <c:pt idx="2">
                  <c:v>31</c:v>
                </c:pt>
                <c:pt idx="3">
                  <c:v>35</c:v>
                </c:pt>
                <c:pt idx="4">
                  <c:v>15</c:v>
                </c:pt>
                <c:pt idx="5">
                  <c:v>110</c:v>
                </c:pt>
                <c:pt idx="6">
                  <c:v>48</c:v>
                </c:pt>
                <c:pt idx="7">
                  <c:v>47</c:v>
                </c:pt>
              </c:numCache>
            </c:numRef>
          </c:val>
        </c:ser>
        <c:dLbls>
          <c:showPercent val="1"/>
        </c:dLbls>
      </c:pie3DChart>
      <c:spPr>
        <a:noFill/>
        <a:ln w="25400">
          <a:noFill/>
        </a:ln>
      </c:spPr>
    </c:plotArea>
    <c:plotVisOnly val="1"/>
    <c:dispBlanksAs val="zero"/>
  </c:chart>
  <c:spPr>
    <a:noFill/>
    <a:ln w="3175">
      <a:noFill/>
      <a:prstDash val="solid"/>
    </a:ln>
  </c:spPr>
  <c:txPr>
    <a:bodyPr/>
    <a:lstStyle/>
    <a:p>
      <a:pPr>
        <a:defRPr sz="57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r-F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style val="3"/>
  <c:chart>
    <c:title>
      <c:tx>
        <c:rich>
          <a:bodyPr/>
          <a:lstStyle/>
          <a:p>
            <a:pPr>
              <a:defRPr b="0"/>
            </a:pPr>
            <a:r>
              <a:rPr lang="fr-FR" b="0" dirty="0"/>
              <a:t>Evolution du nombre des </a:t>
            </a:r>
            <a:r>
              <a:rPr lang="fr-FR" b="0" dirty="0" smtClean="0"/>
              <a:t>licenciés</a:t>
            </a:r>
            <a:endParaRPr lang="fr-FR" b="0" dirty="0"/>
          </a:p>
        </c:rich>
      </c:tx>
      <c:layout/>
    </c:title>
    <c:plotArea>
      <c:layout/>
      <c:lineChart>
        <c:grouping val="standard"/>
        <c:ser>
          <c:idx val="1"/>
          <c:order val="0"/>
          <c:tx>
            <c:v>Nombre</c:v>
          </c:tx>
          <c:marker>
            <c:symbol val="none"/>
          </c:marker>
          <c:cat>
            <c:numRef>
              <c:f>camenbert!$A$6:$A$26</c:f>
              <c:numCache>
                <c:formatCode>General</c:formatCode>
                <c:ptCount val="21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</c:numCache>
            </c:numRef>
          </c:cat>
          <c:val>
            <c:numRef>
              <c:f>camenbert!$B$6:$B$26</c:f>
              <c:numCache>
                <c:formatCode>General</c:formatCode>
                <c:ptCount val="21"/>
                <c:pt idx="0">
                  <c:v>381</c:v>
                </c:pt>
                <c:pt idx="1">
                  <c:v>386</c:v>
                </c:pt>
                <c:pt idx="2">
                  <c:v>399</c:v>
                </c:pt>
                <c:pt idx="3">
                  <c:v>382</c:v>
                </c:pt>
                <c:pt idx="4">
                  <c:v>397</c:v>
                </c:pt>
                <c:pt idx="5">
                  <c:v>419</c:v>
                </c:pt>
                <c:pt idx="6">
                  <c:v>390</c:v>
                </c:pt>
                <c:pt idx="7">
                  <c:v>365</c:v>
                </c:pt>
                <c:pt idx="8">
                  <c:v>402</c:v>
                </c:pt>
                <c:pt idx="9">
                  <c:v>372</c:v>
                </c:pt>
                <c:pt idx="10">
                  <c:v>391</c:v>
                </c:pt>
                <c:pt idx="11">
                  <c:v>369</c:v>
                </c:pt>
                <c:pt idx="12">
                  <c:v>362</c:v>
                </c:pt>
                <c:pt idx="13">
                  <c:v>356</c:v>
                </c:pt>
                <c:pt idx="14">
                  <c:v>361</c:v>
                </c:pt>
                <c:pt idx="15">
                  <c:v>380</c:v>
                </c:pt>
                <c:pt idx="16">
                  <c:v>335</c:v>
                </c:pt>
                <c:pt idx="17">
                  <c:v>338</c:v>
                </c:pt>
                <c:pt idx="18">
                  <c:v>360</c:v>
                </c:pt>
                <c:pt idx="19">
                  <c:v>348</c:v>
                </c:pt>
                <c:pt idx="20">
                  <c:v>348</c:v>
                </c:pt>
              </c:numCache>
            </c:numRef>
          </c:val>
          <c:smooth val="1"/>
        </c:ser>
        <c:marker val="1"/>
        <c:axId val="74122752"/>
        <c:axId val="74124288"/>
      </c:lineChart>
      <c:catAx>
        <c:axId val="74122752"/>
        <c:scaling>
          <c:orientation val="minMax"/>
        </c:scaling>
        <c:axPos val="b"/>
        <c:numFmt formatCode="General" sourceLinked="1"/>
        <c:majorTickMark val="none"/>
        <c:tickLblPos val="nextTo"/>
        <c:spPr>
          <a:ln>
            <a:solidFill>
              <a:schemeClr val="accent5">
                <a:lumMod val="50000"/>
              </a:schemeClr>
            </a:solidFill>
          </a:ln>
        </c:spPr>
        <c:txPr>
          <a:bodyPr rot="0" vert="horz"/>
          <a:lstStyle/>
          <a:p>
            <a:pPr>
              <a:defRPr/>
            </a:pPr>
            <a:endParaRPr lang="fr-FR"/>
          </a:p>
        </c:txPr>
        <c:crossAx val="74124288"/>
        <c:crosses val="autoZero"/>
        <c:auto val="1"/>
        <c:lblAlgn val="ctr"/>
        <c:lblOffset val="100"/>
        <c:tickLblSkip val="1"/>
        <c:tickMarkSkip val="1"/>
      </c:catAx>
      <c:valAx>
        <c:axId val="74124288"/>
        <c:scaling>
          <c:orientation val="minMax"/>
          <c:min val="200"/>
        </c:scaling>
        <c:axPos val="l"/>
        <c:majorGridlines>
          <c:spPr>
            <a:ln>
              <a:solidFill>
                <a:schemeClr val="accent5">
                  <a:lumMod val="50000"/>
                </a:schemeClr>
              </a:solidFill>
            </a:ln>
          </c:spPr>
        </c:majorGridlines>
        <c:numFmt formatCode="General" sourceLinked="1"/>
        <c:majorTickMark val="none"/>
        <c:tickLblPos val="nextTo"/>
        <c:spPr>
          <a:ln>
            <a:solidFill>
              <a:schemeClr val="accent5">
                <a:lumMod val="50000"/>
              </a:schemeClr>
            </a:solidFill>
          </a:ln>
        </c:spPr>
        <c:txPr>
          <a:bodyPr rot="0" vert="horz"/>
          <a:lstStyle/>
          <a:p>
            <a:pPr>
              <a:defRPr/>
            </a:pPr>
            <a:endParaRPr lang="fr-FR"/>
          </a:p>
        </c:txPr>
        <c:crossAx val="74122752"/>
        <c:crosses val="autoZero"/>
        <c:crossBetween val="between"/>
        <c:majorUnit val="100"/>
        <c:minorUnit val="20"/>
      </c:valAx>
      <c:dTable>
        <c:showHorzBorder val="1"/>
        <c:showVertBorder val="1"/>
        <c:showOutline val="1"/>
        <c:showKeys val="1"/>
      </c:dTable>
      <c:spPr>
        <a:ln>
          <a:solidFill>
            <a:schemeClr val="accent5">
              <a:lumMod val="50000"/>
            </a:schemeClr>
          </a:solidFill>
        </a:ln>
      </c:spPr>
    </c:plotArea>
    <c:plotVisOnly val="1"/>
    <c:dispBlanksAs val="gap"/>
  </c:chart>
  <c:txPr>
    <a:bodyPr/>
    <a:lstStyle/>
    <a:p>
      <a:pPr>
        <a:defRPr baseline="0">
          <a:solidFill>
            <a:schemeClr val="bg1"/>
          </a:solidFill>
          <a:latin typeface="Arial Rounded MT Bold" pitchFamily="34" charset="0"/>
        </a:defRPr>
      </a:pPr>
      <a:endParaRPr lang="fr-F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tx>
        <c:rich>
          <a:bodyPr/>
          <a:lstStyle/>
          <a:p>
            <a:pPr>
              <a:defRPr b="0">
                <a:latin typeface="Arial Rounded MT Bold" pitchFamily="34" charset="0"/>
              </a:defRPr>
            </a:pPr>
            <a:r>
              <a:rPr lang="fr-FR" b="0" dirty="0">
                <a:latin typeface="Arial Rounded MT Bold" pitchFamily="34" charset="0"/>
              </a:rPr>
              <a:t>Parité Homme - Femme</a:t>
            </a:r>
          </a:p>
        </c:rich>
      </c:tx>
      <c:layout/>
    </c:title>
    <c:plotArea>
      <c:layout/>
      <c:scatterChart>
        <c:scatterStyle val="smoothMarker"/>
        <c:ser>
          <c:idx val="0"/>
          <c:order val="0"/>
          <c:tx>
            <c:v>Homme</c:v>
          </c:tx>
          <c:marker>
            <c:symbol val="none"/>
          </c:marker>
          <c:dLbls>
            <c:txPr>
              <a:bodyPr/>
              <a:lstStyle/>
              <a:p>
                <a:pPr>
                  <a:defRPr>
                    <a:latin typeface="Arial Rounded MT Bold" pitchFamily="34" charset="0"/>
                  </a:defRPr>
                </a:pPr>
                <a:endParaRPr lang="fr-FR"/>
              </a:p>
            </c:txPr>
            <c:dLblPos val="t"/>
            <c:showVal val="1"/>
          </c:dLbls>
          <c:xVal>
            <c:numRef>
              <c:f>camenbert!$A$6:$A$26</c:f>
              <c:numCache>
                <c:formatCode>General</c:formatCode>
                <c:ptCount val="21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</c:numCache>
            </c:numRef>
          </c:xVal>
          <c:yVal>
            <c:numRef>
              <c:f>camenbert!$C$6:$C$26</c:f>
              <c:numCache>
                <c:formatCode>General</c:formatCode>
                <c:ptCount val="21"/>
                <c:pt idx="0">
                  <c:v>333</c:v>
                </c:pt>
                <c:pt idx="1">
                  <c:v>336</c:v>
                </c:pt>
                <c:pt idx="2">
                  <c:v>336</c:v>
                </c:pt>
                <c:pt idx="3">
                  <c:v>323</c:v>
                </c:pt>
                <c:pt idx="4">
                  <c:v>334</c:v>
                </c:pt>
                <c:pt idx="5">
                  <c:v>354</c:v>
                </c:pt>
                <c:pt idx="6">
                  <c:v>329</c:v>
                </c:pt>
                <c:pt idx="7">
                  <c:v>301</c:v>
                </c:pt>
                <c:pt idx="8">
                  <c:v>328</c:v>
                </c:pt>
                <c:pt idx="9">
                  <c:v>309</c:v>
                </c:pt>
                <c:pt idx="10">
                  <c:v>315</c:v>
                </c:pt>
                <c:pt idx="11" formatCode="0">
                  <c:v>304</c:v>
                </c:pt>
                <c:pt idx="12" formatCode="0">
                  <c:v>291</c:v>
                </c:pt>
                <c:pt idx="13" formatCode="0">
                  <c:v>281</c:v>
                </c:pt>
                <c:pt idx="14" formatCode="0">
                  <c:v>288</c:v>
                </c:pt>
                <c:pt idx="15">
                  <c:v>292</c:v>
                </c:pt>
                <c:pt idx="16">
                  <c:v>251</c:v>
                </c:pt>
                <c:pt idx="17" formatCode="0">
                  <c:v>249</c:v>
                </c:pt>
                <c:pt idx="18" formatCode="0">
                  <c:v>266</c:v>
                </c:pt>
                <c:pt idx="19">
                  <c:v>260</c:v>
                </c:pt>
                <c:pt idx="20">
                  <c:v>263</c:v>
                </c:pt>
              </c:numCache>
            </c:numRef>
          </c:yVal>
          <c:smooth val="1"/>
        </c:ser>
        <c:ser>
          <c:idx val="1"/>
          <c:order val="1"/>
          <c:tx>
            <c:v>Femme</c:v>
          </c:tx>
          <c:marker>
            <c:symbol val="none"/>
          </c:marker>
          <c:dLbls>
            <c:txPr>
              <a:bodyPr/>
              <a:lstStyle/>
              <a:p>
                <a:pPr>
                  <a:defRPr>
                    <a:latin typeface="Arial Rounded MT Bold" pitchFamily="34" charset="0"/>
                  </a:defRPr>
                </a:pPr>
                <a:endParaRPr lang="fr-FR"/>
              </a:p>
            </c:txPr>
            <c:dLblPos val="t"/>
            <c:showVal val="1"/>
          </c:dLbls>
          <c:xVal>
            <c:numRef>
              <c:f>camenbert!$A$6:$A$26</c:f>
              <c:numCache>
                <c:formatCode>General</c:formatCode>
                <c:ptCount val="21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</c:numCache>
            </c:numRef>
          </c:xVal>
          <c:yVal>
            <c:numRef>
              <c:f>camenbert!$D$6:$D$26</c:f>
              <c:numCache>
                <c:formatCode>General</c:formatCode>
                <c:ptCount val="21"/>
                <c:pt idx="0">
                  <c:v>48</c:v>
                </c:pt>
                <c:pt idx="1">
                  <c:v>50</c:v>
                </c:pt>
                <c:pt idx="2">
                  <c:v>63</c:v>
                </c:pt>
                <c:pt idx="3">
                  <c:v>59</c:v>
                </c:pt>
                <c:pt idx="4">
                  <c:v>63</c:v>
                </c:pt>
                <c:pt idx="5">
                  <c:v>65</c:v>
                </c:pt>
                <c:pt idx="6">
                  <c:v>61</c:v>
                </c:pt>
                <c:pt idx="7">
                  <c:v>64</c:v>
                </c:pt>
                <c:pt idx="8">
                  <c:v>74</c:v>
                </c:pt>
                <c:pt idx="9">
                  <c:v>69</c:v>
                </c:pt>
                <c:pt idx="10">
                  <c:v>76</c:v>
                </c:pt>
                <c:pt idx="11" formatCode="0">
                  <c:v>65</c:v>
                </c:pt>
                <c:pt idx="12" formatCode="0">
                  <c:v>71</c:v>
                </c:pt>
                <c:pt idx="13" formatCode="0">
                  <c:v>75</c:v>
                </c:pt>
                <c:pt idx="14" formatCode="0">
                  <c:v>73</c:v>
                </c:pt>
                <c:pt idx="15">
                  <c:v>88</c:v>
                </c:pt>
                <c:pt idx="16">
                  <c:v>84</c:v>
                </c:pt>
                <c:pt idx="17" formatCode="0">
                  <c:v>89</c:v>
                </c:pt>
                <c:pt idx="18" formatCode="0">
                  <c:v>94</c:v>
                </c:pt>
                <c:pt idx="19">
                  <c:v>92</c:v>
                </c:pt>
                <c:pt idx="20">
                  <c:v>85</c:v>
                </c:pt>
              </c:numCache>
            </c:numRef>
          </c:yVal>
          <c:smooth val="1"/>
        </c:ser>
        <c:axId val="74182016"/>
        <c:axId val="74216576"/>
      </c:scatterChart>
      <c:valAx>
        <c:axId val="74182016"/>
        <c:scaling>
          <c:orientation val="minMax"/>
          <c:max val="2011"/>
        </c:scaling>
        <c:axPos val="b"/>
        <c:numFmt formatCode="General" sourceLinked="1"/>
        <c:majorTickMark val="none"/>
        <c:tickLblPos val="nextTo"/>
        <c:txPr>
          <a:bodyPr rot="0" vert="horz"/>
          <a:lstStyle/>
          <a:p>
            <a:pPr>
              <a:defRPr>
                <a:latin typeface="Arial Rounded MT Bold" pitchFamily="34" charset="0"/>
              </a:defRPr>
            </a:pPr>
            <a:endParaRPr lang="fr-FR"/>
          </a:p>
        </c:txPr>
        <c:crossAx val="74216576"/>
        <c:crosses val="autoZero"/>
        <c:crossBetween val="midCat"/>
        <c:majorUnit val="2"/>
        <c:minorUnit val="1"/>
      </c:valAx>
      <c:valAx>
        <c:axId val="7421657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 rot="0" vert="horz"/>
          <a:lstStyle/>
          <a:p>
            <a:pPr>
              <a:defRPr>
                <a:latin typeface="Arial Rounded MT Bold" pitchFamily="34" charset="0"/>
              </a:defRPr>
            </a:pPr>
            <a:endParaRPr lang="fr-FR"/>
          </a:p>
        </c:txPr>
        <c:crossAx val="74182016"/>
        <c:crosses val="autoZero"/>
        <c:crossBetween val="midCat"/>
      </c:valAx>
    </c:plotArea>
    <c:legend>
      <c:legendPos val="r"/>
      <c:layout/>
      <c:txPr>
        <a:bodyPr/>
        <a:lstStyle/>
        <a:p>
          <a:pPr>
            <a:defRPr>
              <a:latin typeface="Arial Rounded MT Bold" pitchFamily="34" charset="0"/>
            </a:defRPr>
          </a:pPr>
          <a:endParaRPr lang="fr-FR"/>
        </a:p>
      </c:txPr>
    </c:legend>
    <c:plotVisOnly val="1"/>
    <c:dispBlanksAs val="gap"/>
  </c:chart>
  <c:txPr>
    <a:bodyPr/>
    <a:lstStyle/>
    <a:p>
      <a:pPr>
        <a:defRPr>
          <a:solidFill>
            <a:schemeClr val="bg1"/>
          </a:solidFill>
        </a:defRPr>
      </a:pPr>
      <a:endParaRPr lang="fr-F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title>
      <c:tx>
        <c:rich>
          <a:bodyPr/>
          <a:lstStyle/>
          <a:p>
            <a:pPr>
              <a:defRPr/>
            </a:pPr>
            <a:r>
              <a:rPr lang="fr-FR" sz="2800" b="0" dirty="0">
                <a:latin typeface="Arial Rounded MT Bold" pitchFamily="34" charset="0"/>
              </a:rPr>
              <a:t>Répartition des jeunes dans la Ronde</a:t>
            </a:r>
          </a:p>
        </c:rich>
      </c:tx>
      <c:layout>
        <c:manualLayout>
          <c:xMode val="edge"/>
          <c:yMode val="edge"/>
          <c:x val="0.15429980407619931"/>
          <c:y val="4.3344016526344092E-2"/>
        </c:manualLayout>
      </c:layout>
    </c:title>
    <c:plotArea>
      <c:layout>
        <c:manualLayout>
          <c:layoutTarget val="inner"/>
          <c:xMode val="edge"/>
          <c:yMode val="edge"/>
          <c:x val="8.3082578128031548E-2"/>
          <c:y val="0.24648752739665286"/>
          <c:w val="0.88681621436659763"/>
          <c:h val="0.49297505479330572"/>
        </c:manualLayout>
      </c:layout>
      <c:scatterChart>
        <c:scatterStyle val="smoothMarker"/>
        <c:ser>
          <c:idx val="0"/>
          <c:order val="0"/>
          <c:tx>
            <c:strRef>
              <c:f>camenbert!$E$5</c:f>
              <c:strCache>
                <c:ptCount val="1"/>
                <c:pt idx="0">
                  <c:v>Poussins</c:v>
                </c:pt>
              </c:strCache>
            </c:strRef>
          </c:tx>
          <c:spPr>
            <a:ln>
              <a:solidFill>
                <a:srgbClr val="FFFF00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camenbert!$E$17:$E$26</c:f>
              <c:numCache>
                <c:formatCode>General</c:formatCode>
                <c:ptCount val="10"/>
                <c:pt idx="0">
                  <c:v>10</c:v>
                </c:pt>
                <c:pt idx="1">
                  <c:v>6</c:v>
                </c:pt>
                <c:pt idx="2">
                  <c:v>7</c:v>
                </c:pt>
                <c:pt idx="3">
                  <c:v>19</c:v>
                </c:pt>
                <c:pt idx="4">
                  <c:v>19</c:v>
                </c:pt>
                <c:pt idx="5">
                  <c:v>13</c:v>
                </c:pt>
                <c:pt idx="6">
                  <c:v>17</c:v>
                </c:pt>
                <c:pt idx="7">
                  <c:v>19</c:v>
                </c:pt>
                <c:pt idx="8">
                  <c:v>23</c:v>
                </c:pt>
                <c:pt idx="9">
                  <c:v>21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camenbert!$F$5</c:f>
              <c:strCache>
                <c:ptCount val="1"/>
                <c:pt idx="0">
                  <c:v>Benjamins</c:v>
                </c:pt>
              </c:strCache>
            </c:strRef>
          </c:tx>
          <c:spPr>
            <a:ln>
              <a:solidFill>
                <a:srgbClr val="FF3300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camenbert!$F$17:$F$26</c:f>
              <c:numCache>
                <c:formatCode>General</c:formatCode>
                <c:ptCount val="10"/>
                <c:pt idx="0">
                  <c:v>25</c:v>
                </c:pt>
                <c:pt idx="1">
                  <c:v>33</c:v>
                </c:pt>
                <c:pt idx="2">
                  <c:v>33</c:v>
                </c:pt>
                <c:pt idx="3">
                  <c:v>29</c:v>
                </c:pt>
                <c:pt idx="4">
                  <c:v>37</c:v>
                </c:pt>
                <c:pt idx="5">
                  <c:v>25</c:v>
                </c:pt>
                <c:pt idx="6">
                  <c:v>35</c:v>
                </c:pt>
                <c:pt idx="7">
                  <c:v>33</c:v>
                </c:pt>
                <c:pt idx="8">
                  <c:v>38</c:v>
                </c:pt>
                <c:pt idx="9">
                  <c:v>41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camenbert!$G$5</c:f>
              <c:strCache>
                <c:ptCount val="1"/>
                <c:pt idx="0">
                  <c:v>Minimes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camenbert!$G$17:$G$26</c:f>
              <c:numCache>
                <c:formatCode>General</c:formatCode>
                <c:ptCount val="10"/>
                <c:pt idx="0">
                  <c:v>39</c:v>
                </c:pt>
                <c:pt idx="1">
                  <c:v>30</c:v>
                </c:pt>
                <c:pt idx="2">
                  <c:v>33</c:v>
                </c:pt>
                <c:pt idx="3">
                  <c:v>31</c:v>
                </c:pt>
                <c:pt idx="4">
                  <c:v>35</c:v>
                </c:pt>
                <c:pt idx="5">
                  <c:v>35</c:v>
                </c:pt>
                <c:pt idx="6">
                  <c:v>31</c:v>
                </c:pt>
                <c:pt idx="7">
                  <c:v>33</c:v>
                </c:pt>
                <c:pt idx="8">
                  <c:v>39</c:v>
                </c:pt>
                <c:pt idx="9">
                  <c:v>31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camenbert!$H$5</c:f>
              <c:strCache>
                <c:ptCount val="1"/>
                <c:pt idx="0">
                  <c:v>Cadets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camenbert!$H$17:$H$26</c:f>
              <c:numCache>
                <c:formatCode>General</c:formatCode>
                <c:ptCount val="10"/>
                <c:pt idx="0">
                  <c:v>31</c:v>
                </c:pt>
                <c:pt idx="1">
                  <c:v>21</c:v>
                </c:pt>
                <c:pt idx="2">
                  <c:v>28</c:v>
                </c:pt>
                <c:pt idx="3">
                  <c:v>25</c:v>
                </c:pt>
                <c:pt idx="4">
                  <c:v>24</c:v>
                </c:pt>
                <c:pt idx="5">
                  <c:v>25</c:v>
                </c:pt>
                <c:pt idx="6">
                  <c:v>25</c:v>
                </c:pt>
                <c:pt idx="7">
                  <c:v>26</c:v>
                </c:pt>
                <c:pt idx="8">
                  <c:v>21</c:v>
                </c:pt>
                <c:pt idx="9">
                  <c:v>35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camenbert!$I$5</c:f>
              <c:strCache>
                <c:ptCount val="1"/>
                <c:pt idx="0">
                  <c:v>Juniors</c:v>
                </c:pt>
              </c:strCache>
            </c:strRef>
          </c:tx>
          <c:spPr>
            <a:ln>
              <a:solidFill>
                <a:srgbClr val="F030F5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camenbert!$I$17:$I$26</c:f>
              <c:numCache>
                <c:formatCode>General</c:formatCode>
                <c:ptCount val="10"/>
                <c:pt idx="0">
                  <c:v>15</c:v>
                </c:pt>
                <c:pt idx="1">
                  <c:v>34</c:v>
                </c:pt>
                <c:pt idx="2">
                  <c:v>14</c:v>
                </c:pt>
                <c:pt idx="3">
                  <c:v>12</c:v>
                </c:pt>
                <c:pt idx="4">
                  <c:v>17</c:v>
                </c:pt>
                <c:pt idx="5">
                  <c:v>13</c:v>
                </c:pt>
                <c:pt idx="6">
                  <c:v>12</c:v>
                </c:pt>
                <c:pt idx="7">
                  <c:v>19</c:v>
                </c:pt>
                <c:pt idx="8">
                  <c:v>16</c:v>
                </c:pt>
                <c:pt idx="9">
                  <c:v>15</c:v>
                </c:pt>
              </c:numCache>
            </c:numRef>
          </c:yVal>
          <c:smooth val="1"/>
        </c:ser>
        <c:axId val="74729344"/>
        <c:axId val="74730880"/>
      </c:scatterChart>
      <c:valAx>
        <c:axId val="7472934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>
                <a:latin typeface="Arial Rounded MT Bold" pitchFamily="34" charset="0"/>
              </a:defRPr>
            </a:pPr>
            <a:endParaRPr lang="fr-FR"/>
          </a:p>
        </c:txPr>
        <c:crossAx val="74730880"/>
        <c:crosses val="autoZero"/>
        <c:crossBetween val="midCat"/>
        <c:majorUnit val="1"/>
        <c:minorUnit val="1"/>
      </c:valAx>
      <c:valAx>
        <c:axId val="74730880"/>
        <c:scaling>
          <c:orientation val="minMax"/>
        </c:scaling>
        <c:axPos val="l"/>
        <c:majorGridlines/>
        <c:numFmt formatCode="General" sourceLinked="1"/>
        <c:tickLblPos val="nextTo"/>
        <c:txPr>
          <a:bodyPr rot="0" vert="horz"/>
          <a:lstStyle/>
          <a:p>
            <a:pPr>
              <a:defRPr>
                <a:latin typeface="Arial Rounded MT Bold" pitchFamily="34" charset="0"/>
              </a:defRPr>
            </a:pPr>
            <a:endParaRPr lang="fr-FR"/>
          </a:p>
        </c:txPr>
        <c:crossAx val="74729344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4.3347451604650498E-2"/>
          <c:y val="0.87243607794058864"/>
          <c:w val="0.83415181405573602"/>
          <c:h val="7.8281010328254408E-2"/>
        </c:manualLayout>
      </c:layout>
      <c:txPr>
        <a:bodyPr/>
        <a:lstStyle/>
        <a:p>
          <a:pPr>
            <a:defRPr>
              <a:latin typeface="Arial Rounded MT Bold" pitchFamily="34" charset="0"/>
            </a:defRPr>
          </a:pPr>
          <a:endParaRPr lang="fr-FR"/>
        </a:p>
      </c:txPr>
    </c:legend>
    <c:plotVisOnly val="1"/>
    <c:dispBlanksAs val="gap"/>
  </c:chart>
  <c:txPr>
    <a:bodyPr/>
    <a:lstStyle/>
    <a:p>
      <a:pPr>
        <a:defRPr>
          <a:solidFill>
            <a:schemeClr val="bg1"/>
          </a:solidFill>
        </a:defRPr>
      </a:pPr>
      <a:endParaRPr lang="fr-F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tx>
        <c:rich>
          <a:bodyPr/>
          <a:lstStyle/>
          <a:p>
            <a:pPr>
              <a:defRPr b="0"/>
            </a:pPr>
            <a:r>
              <a:rPr lang="fr-FR" sz="2400" b="0" dirty="0"/>
              <a:t>Répartition des catégories dans la Ronde</a:t>
            </a:r>
          </a:p>
        </c:rich>
      </c:tx>
      <c:layout>
        <c:manualLayout>
          <c:xMode val="edge"/>
          <c:yMode val="edge"/>
          <c:x val="0.12497898463592541"/>
          <c:y val="4.6050438840129035E-2"/>
        </c:manualLayout>
      </c:layout>
    </c:title>
    <c:plotArea>
      <c:layout>
        <c:manualLayout>
          <c:layoutTarget val="inner"/>
          <c:xMode val="edge"/>
          <c:yMode val="edge"/>
          <c:x val="9.0090090090090641E-2"/>
          <c:y val="0.21405495800235644"/>
          <c:w val="0.88468468468468464"/>
          <c:h val="0.54811042276360966"/>
        </c:manualLayout>
      </c:layout>
      <c:scatterChart>
        <c:scatterStyle val="smoothMarker"/>
        <c:ser>
          <c:idx val="0"/>
          <c:order val="0"/>
          <c:tx>
            <c:strRef>
              <c:f>camenbert!$M$5</c:f>
              <c:strCache>
                <c:ptCount val="1"/>
                <c:pt idx="0">
                  <c:v>Jeunes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camenbert!$M$17:$M$26</c:f>
              <c:numCache>
                <c:formatCode>General</c:formatCode>
                <c:ptCount val="10"/>
                <c:pt idx="0">
                  <c:v>120</c:v>
                </c:pt>
                <c:pt idx="1">
                  <c:v>124</c:v>
                </c:pt>
                <c:pt idx="2">
                  <c:v>115</c:v>
                </c:pt>
                <c:pt idx="3">
                  <c:v>116</c:v>
                </c:pt>
                <c:pt idx="4">
                  <c:v>132</c:v>
                </c:pt>
                <c:pt idx="5">
                  <c:v>111</c:v>
                </c:pt>
                <c:pt idx="6">
                  <c:v>120</c:v>
                </c:pt>
                <c:pt idx="7">
                  <c:v>130</c:v>
                </c:pt>
                <c:pt idx="8">
                  <c:v>137</c:v>
                </c:pt>
                <c:pt idx="9">
                  <c:v>143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camenbert!$J$5</c:f>
              <c:strCache>
                <c:ptCount val="1"/>
                <c:pt idx="0">
                  <c:v>Seniors</c:v>
                </c:pt>
              </c:strCache>
            </c:strRef>
          </c:tx>
          <c:spPr>
            <a:ln>
              <a:solidFill>
                <a:srgbClr val="FF0066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camenbert!$J$17:$J$26</c:f>
              <c:numCache>
                <c:formatCode>General</c:formatCode>
                <c:ptCount val="10"/>
                <c:pt idx="0">
                  <c:v>153</c:v>
                </c:pt>
                <c:pt idx="1">
                  <c:v>140</c:v>
                </c:pt>
                <c:pt idx="2">
                  <c:v>140</c:v>
                </c:pt>
                <c:pt idx="3">
                  <c:v>136</c:v>
                </c:pt>
                <c:pt idx="4">
                  <c:v>146</c:v>
                </c:pt>
                <c:pt idx="5">
                  <c:v>131</c:v>
                </c:pt>
                <c:pt idx="6">
                  <c:v>125</c:v>
                </c:pt>
                <c:pt idx="7">
                  <c:v>129</c:v>
                </c:pt>
                <c:pt idx="8">
                  <c:v>111</c:v>
                </c:pt>
                <c:pt idx="9">
                  <c:v>110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camenbert!$L$5</c:f>
              <c:strCache>
                <c:ptCount val="1"/>
                <c:pt idx="0">
                  <c:v>Veterans</c:v>
                </c:pt>
              </c:strCache>
            </c:strRef>
          </c:tx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camenbert!$L$17:$L$26</c:f>
              <c:numCache>
                <c:formatCode>General</c:formatCode>
                <c:ptCount val="10"/>
                <c:pt idx="0">
                  <c:v>0</c:v>
                </c:pt>
                <c:pt idx="1">
                  <c:v>12</c:v>
                </c:pt>
                <c:pt idx="2">
                  <c:v>8</c:v>
                </c:pt>
                <c:pt idx="3">
                  <c:v>16</c:v>
                </c:pt>
                <c:pt idx="4">
                  <c:v>8</c:v>
                </c:pt>
                <c:pt idx="5">
                  <c:v>8</c:v>
                </c:pt>
                <c:pt idx="6">
                  <c:v>53</c:v>
                </c:pt>
                <c:pt idx="7">
                  <c:v>54</c:v>
                </c:pt>
                <c:pt idx="8">
                  <c:v>48</c:v>
                </c:pt>
                <c:pt idx="9">
                  <c:v>47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camenbert!$K$5</c:f>
              <c:strCache>
                <c:ptCount val="1"/>
                <c:pt idx="0">
                  <c:v>Super Veterans</c:v>
                </c:pt>
              </c:strCache>
            </c:strRef>
          </c:tx>
          <c:spPr>
            <a:ln>
              <a:solidFill>
                <a:srgbClr val="FFFF00"/>
              </a:solidFill>
            </a:ln>
          </c:spPr>
          <c:marker>
            <c:symbol val="none"/>
          </c:marker>
          <c:xVal>
            <c:numRef>
              <c:f>camenbert!$A$17:$A$26</c:f>
              <c:numCache>
                <c:formatCode>General</c:formatCode>
                <c:ptCount val="1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</c:numCache>
            </c:numRef>
          </c:xVal>
          <c:yVal>
            <c:numRef>
              <c:f>camenbert!$K$17:$K$26</c:f>
              <c:numCache>
                <c:formatCode>General</c:formatCode>
                <c:ptCount val="10"/>
                <c:pt idx="0">
                  <c:v>42</c:v>
                </c:pt>
                <c:pt idx="1">
                  <c:v>42</c:v>
                </c:pt>
                <c:pt idx="2">
                  <c:v>38</c:v>
                </c:pt>
                <c:pt idx="3">
                  <c:v>41</c:v>
                </c:pt>
                <c:pt idx="4">
                  <c:v>39</c:v>
                </c:pt>
                <c:pt idx="5">
                  <c:v>37</c:v>
                </c:pt>
                <c:pt idx="6">
                  <c:v>40</c:v>
                </c:pt>
                <c:pt idx="7">
                  <c:v>47</c:v>
                </c:pt>
                <c:pt idx="8">
                  <c:v>52</c:v>
                </c:pt>
                <c:pt idx="9">
                  <c:v>48</c:v>
                </c:pt>
              </c:numCache>
            </c:numRef>
          </c:yVal>
          <c:smooth val="1"/>
        </c:ser>
        <c:axId val="74516736"/>
        <c:axId val="74526720"/>
      </c:scatterChart>
      <c:valAx>
        <c:axId val="74516736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fr-FR"/>
          </a:p>
        </c:txPr>
        <c:crossAx val="74526720"/>
        <c:crosses val="autoZero"/>
        <c:crossBetween val="midCat"/>
        <c:majorUnit val="1"/>
        <c:minorUnit val="1"/>
      </c:valAx>
      <c:valAx>
        <c:axId val="74526720"/>
        <c:scaling>
          <c:orientation val="minMax"/>
        </c:scaling>
        <c:axPos val="l"/>
        <c:majorGridlines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fr-FR"/>
          </a:p>
        </c:txPr>
        <c:crossAx val="74516736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0.18738736177833426"/>
          <c:y val="0.8983820896560093"/>
          <c:w val="0.74657058661891162"/>
          <c:h val="6.7631363960299673E-2"/>
        </c:manualLayout>
      </c:layout>
    </c:legend>
    <c:plotVisOnly val="1"/>
    <c:dispBlanksAs val="gap"/>
  </c:chart>
  <c:txPr>
    <a:bodyPr/>
    <a:lstStyle/>
    <a:p>
      <a:pPr>
        <a:defRPr baseline="0">
          <a:solidFill>
            <a:schemeClr val="bg1"/>
          </a:solidFill>
          <a:latin typeface="Arial Rounded MT Bold" pitchFamily="34" charset="0"/>
        </a:defRPr>
      </a:pPr>
      <a:endParaRPr lang="fr-F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style val="34"/>
  <c:chart>
    <c:autoTitleDeleted val="1"/>
    <c:view3D>
      <c:rotY val="359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Feuil1!$D$8</c:f>
              <c:strCache>
                <c:ptCount val="1"/>
                <c:pt idx="0">
                  <c:v>Caisse</c:v>
                </c:pt>
              </c:strCache>
            </c:strRef>
          </c:tx>
          <c:cat>
            <c:numRef>
              <c:f>Feuil1!$E$7:$N$7</c:f>
              <c:numCache>
                <c:formatCode>dd/mm/yyyy</c:formatCode>
                <c:ptCount val="10"/>
                <c:pt idx="0">
                  <c:v>37621</c:v>
                </c:pt>
                <c:pt idx="1">
                  <c:v>37986</c:v>
                </c:pt>
                <c:pt idx="2">
                  <c:v>38352</c:v>
                </c:pt>
                <c:pt idx="3">
                  <c:v>38717</c:v>
                </c:pt>
                <c:pt idx="4">
                  <c:v>39082</c:v>
                </c:pt>
                <c:pt idx="5">
                  <c:v>39447</c:v>
                </c:pt>
                <c:pt idx="6">
                  <c:v>39813</c:v>
                </c:pt>
                <c:pt idx="7">
                  <c:v>40178</c:v>
                </c:pt>
                <c:pt idx="8">
                  <c:v>40474</c:v>
                </c:pt>
                <c:pt idx="9">
                  <c:v>40827</c:v>
                </c:pt>
              </c:numCache>
            </c:numRef>
          </c:cat>
          <c:val>
            <c:numRef>
              <c:f>Feuil1!$E$8:$N$8</c:f>
              <c:numCache>
                <c:formatCode>General</c:formatCode>
                <c:ptCount val="10"/>
                <c:pt idx="0">
                  <c:v>255.68</c:v>
                </c:pt>
                <c:pt idx="1">
                  <c:v>1041.73</c:v>
                </c:pt>
                <c:pt idx="2">
                  <c:v>1122.46</c:v>
                </c:pt>
                <c:pt idx="3">
                  <c:v>1526.1699999999998</c:v>
                </c:pt>
                <c:pt idx="4">
                  <c:v>701.11</c:v>
                </c:pt>
                <c:pt idx="5">
                  <c:v>685.01</c:v>
                </c:pt>
                <c:pt idx="6">
                  <c:v>320.20999999999964</c:v>
                </c:pt>
                <c:pt idx="7">
                  <c:v>133.82000000000022</c:v>
                </c:pt>
                <c:pt idx="8">
                  <c:v>544.5</c:v>
                </c:pt>
                <c:pt idx="9">
                  <c:v>515</c:v>
                </c:pt>
              </c:numCache>
            </c:numRef>
          </c:val>
        </c:ser>
        <c:ser>
          <c:idx val="1"/>
          <c:order val="1"/>
          <c:tx>
            <c:strRef>
              <c:f>Feuil1!$D$9</c:f>
              <c:strCache>
                <c:ptCount val="1"/>
                <c:pt idx="0">
                  <c:v>CE</c:v>
                </c:pt>
              </c:strCache>
            </c:strRef>
          </c:tx>
          <c:cat>
            <c:numRef>
              <c:f>Feuil1!$E$7:$N$7</c:f>
              <c:numCache>
                <c:formatCode>dd/mm/yyyy</c:formatCode>
                <c:ptCount val="10"/>
                <c:pt idx="0">
                  <c:v>37621</c:v>
                </c:pt>
                <c:pt idx="1">
                  <c:v>37986</c:v>
                </c:pt>
                <c:pt idx="2">
                  <c:v>38352</c:v>
                </c:pt>
                <c:pt idx="3">
                  <c:v>38717</c:v>
                </c:pt>
                <c:pt idx="4">
                  <c:v>39082</c:v>
                </c:pt>
                <c:pt idx="5">
                  <c:v>39447</c:v>
                </c:pt>
                <c:pt idx="6">
                  <c:v>39813</c:v>
                </c:pt>
                <c:pt idx="7">
                  <c:v>40178</c:v>
                </c:pt>
                <c:pt idx="8">
                  <c:v>40474</c:v>
                </c:pt>
                <c:pt idx="9">
                  <c:v>40827</c:v>
                </c:pt>
              </c:numCache>
            </c:numRef>
          </c:cat>
          <c:val>
            <c:numRef>
              <c:f>Feuil1!$E$9:$N$9</c:f>
              <c:numCache>
                <c:formatCode>General</c:formatCode>
                <c:ptCount val="10"/>
                <c:pt idx="0">
                  <c:v>0</c:v>
                </c:pt>
                <c:pt idx="1">
                  <c:v>3626.14</c:v>
                </c:pt>
                <c:pt idx="2">
                  <c:v>3707.73</c:v>
                </c:pt>
                <c:pt idx="3">
                  <c:v>3707.73</c:v>
                </c:pt>
                <c:pt idx="4">
                  <c:v>5200.7300000000005</c:v>
                </c:pt>
                <c:pt idx="5">
                  <c:v>5027.33</c:v>
                </c:pt>
                <c:pt idx="6">
                  <c:v>5771.88</c:v>
                </c:pt>
                <c:pt idx="7">
                  <c:v>4880.4399999999996</c:v>
                </c:pt>
                <c:pt idx="8">
                  <c:v>4610.4399999999996</c:v>
                </c:pt>
                <c:pt idx="9">
                  <c:v>4678.6000000000004</c:v>
                </c:pt>
              </c:numCache>
            </c:numRef>
          </c:val>
        </c:ser>
        <c:ser>
          <c:idx val="2"/>
          <c:order val="2"/>
          <c:tx>
            <c:strRef>
              <c:f>Feuil1!$D$10</c:f>
              <c:strCache>
                <c:ptCount val="1"/>
                <c:pt idx="0">
                  <c:v>CCP</c:v>
                </c:pt>
              </c:strCache>
            </c:strRef>
          </c:tx>
          <c:cat>
            <c:numRef>
              <c:f>Feuil1!$E$7:$N$7</c:f>
              <c:numCache>
                <c:formatCode>dd/mm/yyyy</c:formatCode>
                <c:ptCount val="10"/>
                <c:pt idx="0">
                  <c:v>37621</c:v>
                </c:pt>
                <c:pt idx="1">
                  <c:v>37986</c:v>
                </c:pt>
                <c:pt idx="2">
                  <c:v>38352</c:v>
                </c:pt>
                <c:pt idx="3">
                  <c:v>38717</c:v>
                </c:pt>
                <c:pt idx="4">
                  <c:v>39082</c:v>
                </c:pt>
                <c:pt idx="5">
                  <c:v>39447</c:v>
                </c:pt>
                <c:pt idx="6">
                  <c:v>39813</c:v>
                </c:pt>
                <c:pt idx="7">
                  <c:v>40178</c:v>
                </c:pt>
                <c:pt idx="8">
                  <c:v>40474</c:v>
                </c:pt>
                <c:pt idx="9">
                  <c:v>40827</c:v>
                </c:pt>
              </c:numCache>
            </c:numRef>
          </c:cat>
          <c:val>
            <c:numRef>
              <c:f>Feuil1!$E$10:$N$10</c:f>
              <c:numCache>
                <c:formatCode>General</c:formatCode>
                <c:ptCount val="10"/>
                <c:pt idx="0">
                  <c:v>4134.21</c:v>
                </c:pt>
                <c:pt idx="1">
                  <c:v>2222.1799999999998</c:v>
                </c:pt>
                <c:pt idx="2">
                  <c:v>2990.16</c:v>
                </c:pt>
                <c:pt idx="3">
                  <c:v>3119.73</c:v>
                </c:pt>
                <c:pt idx="4">
                  <c:v>2501.19</c:v>
                </c:pt>
                <c:pt idx="5">
                  <c:v>1617.94</c:v>
                </c:pt>
                <c:pt idx="6">
                  <c:v>1407.04</c:v>
                </c:pt>
                <c:pt idx="7">
                  <c:v>1514.26</c:v>
                </c:pt>
                <c:pt idx="8">
                  <c:v>693.98</c:v>
                </c:pt>
                <c:pt idx="9">
                  <c:v>1273.3</c:v>
                </c:pt>
              </c:numCache>
            </c:numRef>
          </c:val>
        </c:ser>
        <c:ser>
          <c:idx val="3"/>
          <c:order val="3"/>
          <c:tx>
            <c:strRef>
              <c:f>Feuil1!$D$11</c:f>
              <c:strCache>
                <c:ptCount val="1"/>
                <c:pt idx="0">
                  <c:v>Situation patrimoniale</c:v>
                </c:pt>
              </c:strCache>
            </c:strRef>
          </c:tx>
          <c:cat>
            <c:numRef>
              <c:f>Feuil1!$E$7:$N$7</c:f>
              <c:numCache>
                <c:formatCode>dd/mm/yyyy</c:formatCode>
                <c:ptCount val="10"/>
                <c:pt idx="0">
                  <c:v>37621</c:v>
                </c:pt>
                <c:pt idx="1">
                  <c:v>37986</c:v>
                </c:pt>
                <c:pt idx="2">
                  <c:v>38352</c:v>
                </c:pt>
                <c:pt idx="3">
                  <c:v>38717</c:v>
                </c:pt>
                <c:pt idx="4">
                  <c:v>39082</c:v>
                </c:pt>
                <c:pt idx="5">
                  <c:v>39447</c:v>
                </c:pt>
                <c:pt idx="6">
                  <c:v>39813</c:v>
                </c:pt>
                <c:pt idx="7">
                  <c:v>40178</c:v>
                </c:pt>
                <c:pt idx="8">
                  <c:v>40474</c:v>
                </c:pt>
                <c:pt idx="9">
                  <c:v>40827</c:v>
                </c:pt>
              </c:numCache>
            </c:numRef>
          </c:cat>
          <c:val>
            <c:numRef>
              <c:f>Feuil1!$E$11:$N$11</c:f>
              <c:numCache>
                <c:formatCode>General</c:formatCode>
                <c:ptCount val="10"/>
                <c:pt idx="0">
                  <c:v>4389.8900000000003</c:v>
                </c:pt>
                <c:pt idx="1">
                  <c:v>6890.05</c:v>
                </c:pt>
                <c:pt idx="2">
                  <c:v>7820.35</c:v>
                </c:pt>
                <c:pt idx="3">
                  <c:v>8353.6299999999846</c:v>
                </c:pt>
                <c:pt idx="4">
                  <c:v>8403.0300000000007</c:v>
                </c:pt>
                <c:pt idx="5">
                  <c:v>7330.28</c:v>
                </c:pt>
                <c:pt idx="6">
                  <c:v>7499.13</c:v>
                </c:pt>
                <c:pt idx="7">
                  <c:v>6528.52</c:v>
                </c:pt>
                <c:pt idx="8">
                  <c:v>5848.92</c:v>
                </c:pt>
                <c:pt idx="9">
                  <c:v>6466.9000000000005</c:v>
                </c:pt>
              </c:numCache>
            </c:numRef>
          </c:val>
        </c:ser>
        <c:gapWidth val="75"/>
        <c:shape val="cylinder"/>
        <c:axId val="74781056"/>
        <c:axId val="74782592"/>
        <c:axId val="0"/>
      </c:bar3DChart>
      <c:catAx>
        <c:axId val="74781056"/>
        <c:scaling>
          <c:orientation val="minMax"/>
          <c:max val="11"/>
          <c:min val="1"/>
        </c:scaling>
        <c:axPos val="b"/>
        <c:majorGridlines/>
        <c:numFmt formatCode="dd/mm/yyyy" sourceLinked="0"/>
        <c:majorTickMark val="none"/>
        <c:tickLblPos val="nextTo"/>
        <c:txPr>
          <a:bodyPr/>
          <a:lstStyle/>
          <a:p>
            <a:pPr>
              <a:defRPr>
                <a:latin typeface="Arial Rounded MT Bold" pitchFamily="34" charset="0"/>
              </a:defRPr>
            </a:pPr>
            <a:endParaRPr lang="fr-FR"/>
          </a:p>
        </c:txPr>
        <c:crossAx val="74782592"/>
        <c:crosses val="autoZero"/>
        <c:lblAlgn val="ctr"/>
        <c:lblOffset val="100"/>
        <c:tickLblSkip val="1"/>
        <c:tickMarkSkip val="1"/>
      </c:catAx>
      <c:valAx>
        <c:axId val="7478259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>
                <a:latin typeface="Arial Rounded MT Bold" pitchFamily="34" charset="0"/>
              </a:defRPr>
            </a:pPr>
            <a:endParaRPr lang="fr-FR"/>
          </a:p>
        </c:txPr>
        <c:crossAx val="74781056"/>
        <c:crosses val="autoZero"/>
        <c:crossBetween val="between"/>
      </c:valAx>
    </c:plotArea>
    <c:legend>
      <c:legendPos val="b"/>
      <c:txPr>
        <a:bodyPr/>
        <a:lstStyle/>
        <a:p>
          <a:pPr>
            <a:defRPr>
              <a:latin typeface="Arial Rounded MT Bold" pitchFamily="34" charset="0"/>
            </a:defRPr>
          </a:pPr>
          <a:endParaRPr lang="fr-FR"/>
        </a:p>
      </c:txPr>
    </c:legend>
    <c:plotVisOnly val="1"/>
  </c:chart>
  <c:spPr>
    <a:noFill/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hPercent val="58"/>
      <c:rotY val="40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9.0121011315645955E-2"/>
          <c:y val="5.2658943654562557E-2"/>
          <c:w val="0.90715507746366875"/>
          <c:h val="0.81060805961978444"/>
        </c:manualLayout>
      </c:layout>
      <c:bar3DChart>
        <c:barDir val="col"/>
        <c:grouping val="clustered"/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0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9"/>
            <c:spPr>
              <a:solidFill>
                <a:srgbClr val="FF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0"/>
            <c:spPr>
              <a:solidFill>
                <a:srgbClr val="FFFF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1"/>
            <c:spPr>
              <a:solidFill>
                <a:srgbClr val="00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2"/>
            <c:spPr>
              <a:solidFill>
                <a:srgbClr val="8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3"/>
            <c:spPr>
              <a:solidFill>
                <a:srgbClr val="8000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4"/>
            <c:spPr>
              <a:solidFill>
                <a:srgbClr val="00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5"/>
            <c:spPr>
              <a:solidFill>
                <a:srgbClr val="00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6"/>
            <c:spPr>
              <a:solidFill>
                <a:srgbClr val="00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7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cat>
            <c:numRef>
              <c:f>Salle!$D$7:$D$24</c:f>
              <c:numCache>
                <c:formatCode>0</c:formatCod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</c:v>
                </c:pt>
                <c:pt idx="14">
                  <c:v>2008</c:v>
                </c:pt>
                <c:pt idx="15">
                  <c:v>2009</c:v>
                </c:pt>
                <c:pt idx="16">
                  <c:v>2010</c:v>
                </c:pt>
                <c:pt idx="17">
                  <c:v>2011</c:v>
                </c:pt>
              </c:numCache>
            </c:numRef>
          </c:cat>
          <c:val>
            <c:numRef>
              <c:f>Salle!$E$7:$E$24</c:f>
              <c:numCache>
                <c:formatCode>General</c:formatCode>
                <c:ptCount val="18"/>
                <c:pt idx="0">
                  <c:v>28</c:v>
                </c:pt>
                <c:pt idx="1">
                  <c:v>19</c:v>
                </c:pt>
                <c:pt idx="2">
                  <c:v>19</c:v>
                </c:pt>
                <c:pt idx="3">
                  <c:v>31</c:v>
                </c:pt>
                <c:pt idx="4">
                  <c:v>29</c:v>
                </c:pt>
                <c:pt idx="5">
                  <c:v>30</c:v>
                </c:pt>
                <c:pt idx="6">
                  <c:v>25</c:v>
                </c:pt>
                <c:pt idx="7">
                  <c:v>28</c:v>
                </c:pt>
                <c:pt idx="8">
                  <c:v>24</c:v>
                </c:pt>
                <c:pt idx="9">
                  <c:v>20</c:v>
                </c:pt>
                <c:pt idx="10">
                  <c:v>22</c:v>
                </c:pt>
                <c:pt idx="11">
                  <c:v>63</c:v>
                </c:pt>
                <c:pt idx="12">
                  <c:v>34</c:v>
                </c:pt>
                <c:pt idx="13">
                  <c:v>52</c:v>
                </c:pt>
                <c:pt idx="14">
                  <c:v>76</c:v>
                </c:pt>
                <c:pt idx="15">
                  <c:v>59</c:v>
                </c:pt>
                <c:pt idx="16">
                  <c:v>80</c:v>
                </c:pt>
                <c:pt idx="17">
                  <c:v>49</c:v>
                </c:pt>
              </c:numCache>
            </c:numRef>
          </c:val>
        </c:ser>
        <c:shape val="box"/>
        <c:axId val="74834304"/>
        <c:axId val="74835840"/>
        <c:axId val="0"/>
      </c:bar3DChart>
      <c:catAx>
        <c:axId val="74834304"/>
        <c:scaling>
          <c:orientation val="minMax"/>
        </c:scaling>
        <c:axPos val="b"/>
        <c:numFmt formatCode="0" sourceLinked="0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4835840"/>
        <c:crosses val="autoZero"/>
        <c:auto val="1"/>
        <c:lblAlgn val="ctr"/>
        <c:lblOffset val="100"/>
        <c:tickLblSkip val="1"/>
        <c:tickMarkSkip val="1"/>
      </c:catAx>
      <c:valAx>
        <c:axId val="74835840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4834304"/>
        <c:crosses val="autoZero"/>
        <c:crossBetween val="between"/>
      </c:valAx>
      <c:spPr>
        <a:solidFill>
          <a:srgbClr val="6BB1C9">
            <a:tint val="20000"/>
            <a:alpha val="0"/>
          </a:srgbClr>
        </a:solidFill>
        <a:ln w="25400">
          <a:noFill/>
        </a:ln>
      </c:spPr>
    </c:plotArea>
    <c:plotVisOnly val="1"/>
    <c:dispBlanksAs val="gap"/>
  </c:chart>
  <c:spPr>
    <a:noFill/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r-F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hPercent val="58"/>
      <c:rotY val="40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8.5743437321476365E-2"/>
          <c:y val="5.4614915559797493E-2"/>
          <c:w val="0.90715507746366875"/>
          <c:h val="0.81060805961978444"/>
        </c:manualLayout>
      </c:layout>
      <c:bar3DChart>
        <c:barDir val="col"/>
        <c:grouping val="clustered"/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0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9"/>
            <c:spPr>
              <a:solidFill>
                <a:srgbClr val="FF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0"/>
            <c:spPr>
              <a:solidFill>
                <a:srgbClr val="FFFF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1"/>
            <c:spPr>
              <a:solidFill>
                <a:srgbClr val="00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2"/>
            <c:spPr>
              <a:solidFill>
                <a:srgbClr val="8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3"/>
            <c:spPr>
              <a:solidFill>
                <a:srgbClr val="8000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4"/>
            <c:spPr>
              <a:solidFill>
                <a:srgbClr val="00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5"/>
            <c:spPr>
              <a:solidFill>
                <a:srgbClr val="00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6"/>
            <c:spPr>
              <a:solidFill>
                <a:srgbClr val="00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cat>
            <c:numRef>
              <c:f>Campagne!$D$7:$D$24</c:f>
              <c:numCache>
                <c:formatCode>0</c:formatCod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</c:v>
                </c:pt>
                <c:pt idx="14">
                  <c:v>2008</c:v>
                </c:pt>
                <c:pt idx="15">
                  <c:v>2009</c:v>
                </c:pt>
                <c:pt idx="16">
                  <c:v>2010</c:v>
                </c:pt>
                <c:pt idx="17">
                  <c:v>2011</c:v>
                </c:pt>
              </c:numCache>
            </c:numRef>
          </c:cat>
          <c:val>
            <c:numRef>
              <c:f>Campagne!$E$7:$E$24</c:f>
              <c:numCache>
                <c:formatCode>General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8</c:v>
                </c:pt>
                <c:pt idx="3">
                  <c:v>12</c:v>
                </c:pt>
                <c:pt idx="4">
                  <c:v>28</c:v>
                </c:pt>
                <c:pt idx="5">
                  <c:v>28</c:v>
                </c:pt>
                <c:pt idx="6">
                  <c:v>20</c:v>
                </c:pt>
                <c:pt idx="7">
                  <c:v>12</c:v>
                </c:pt>
                <c:pt idx="8">
                  <c:v>10</c:v>
                </c:pt>
                <c:pt idx="9">
                  <c:v>10</c:v>
                </c:pt>
                <c:pt idx="10">
                  <c:v>7</c:v>
                </c:pt>
                <c:pt idx="11">
                  <c:v>0</c:v>
                </c:pt>
                <c:pt idx="12">
                  <c:v>0</c:v>
                </c:pt>
                <c:pt idx="13">
                  <c:v>12</c:v>
                </c:pt>
                <c:pt idx="14">
                  <c:v>8</c:v>
                </c:pt>
                <c:pt idx="15">
                  <c:v>5</c:v>
                </c:pt>
                <c:pt idx="16">
                  <c:v>6</c:v>
                </c:pt>
                <c:pt idx="17">
                  <c:v>11</c:v>
                </c:pt>
              </c:numCache>
            </c:numRef>
          </c:val>
        </c:ser>
        <c:shape val="box"/>
        <c:axId val="74971008"/>
        <c:axId val="74972544"/>
        <c:axId val="0"/>
      </c:bar3DChart>
      <c:catAx>
        <c:axId val="74971008"/>
        <c:scaling>
          <c:orientation val="minMax"/>
        </c:scaling>
        <c:axPos val="b"/>
        <c:numFmt formatCode="0" sourceLinked="0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4972544"/>
        <c:crosses val="autoZero"/>
        <c:auto val="1"/>
        <c:lblAlgn val="ctr"/>
        <c:lblOffset val="100"/>
        <c:tickLblSkip val="1"/>
        <c:tickMarkSkip val="1"/>
      </c:catAx>
      <c:valAx>
        <c:axId val="74972544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497100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spPr>
    <a:noFill/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r-FR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hPercent val="58"/>
      <c:rotY val="40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7.1537397048309484E-2"/>
          <c:y val="4.2929398796063001E-2"/>
          <c:w val="0.90715507746366875"/>
          <c:h val="0.81060805961978444"/>
        </c:manualLayout>
      </c:layout>
      <c:bar3DChart>
        <c:barDir val="col"/>
        <c:grouping val="clustered"/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0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9"/>
            <c:spPr>
              <a:solidFill>
                <a:srgbClr val="FF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0"/>
            <c:spPr>
              <a:solidFill>
                <a:srgbClr val="FFFF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1"/>
            <c:spPr>
              <a:solidFill>
                <a:srgbClr val="00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2"/>
            <c:spPr>
              <a:solidFill>
                <a:srgbClr val="8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3"/>
            <c:spPr>
              <a:solidFill>
                <a:srgbClr val="8000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4"/>
            <c:spPr>
              <a:solidFill>
                <a:srgbClr val="00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5"/>
            <c:spPr>
              <a:solidFill>
                <a:srgbClr val="00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6"/>
            <c:spPr>
              <a:solidFill>
                <a:srgbClr val="00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cat>
            <c:numRef>
              <c:f>Fédéral!$D$7:$D$24</c:f>
              <c:numCache>
                <c:formatCode>0</c:formatCode>
                <c:ptCount val="18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</c:v>
                </c:pt>
                <c:pt idx="14">
                  <c:v>2008</c:v>
                </c:pt>
                <c:pt idx="15">
                  <c:v>2009</c:v>
                </c:pt>
                <c:pt idx="16">
                  <c:v>2010</c:v>
                </c:pt>
                <c:pt idx="17">
                  <c:v>2011</c:v>
                </c:pt>
              </c:numCache>
            </c:numRef>
          </c:cat>
          <c:val>
            <c:numRef>
              <c:f>Fédéral!$E$7:$E$24</c:f>
              <c:numCache>
                <c:formatCode>General</c:formatCode>
                <c:ptCount val="18"/>
                <c:pt idx="0">
                  <c:v>22</c:v>
                </c:pt>
                <c:pt idx="1">
                  <c:v>26</c:v>
                </c:pt>
                <c:pt idx="2">
                  <c:v>33</c:v>
                </c:pt>
                <c:pt idx="3">
                  <c:v>43</c:v>
                </c:pt>
                <c:pt idx="4">
                  <c:v>40</c:v>
                </c:pt>
                <c:pt idx="5">
                  <c:v>45</c:v>
                </c:pt>
                <c:pt idx="6">
                  <c:v>38</c:v>
                </c:pt>
                <c:pt idx="7">
                  <c:v>32</c:v>
                </c:pt>
                <c:pt idx="8">
                  <c:v>31</c:v>
                </c:pt>
                <c:pt idx="9">
                  <c:v>64</c:v>
                </c:pt>
                <c:pt idx="10">
                  <c:v>50</c:v>
                </c:pt>
                <c:pt idx="11">
                  <c:v>64</c:v>
                </c:pt>
                <c:pt idx="12">
                  <c:v>32</c:v>
                </c:pt>
                <c:pt idx="13">
                  <c:v>62</c:v>
                </c:pt>
                <c:pt idx="14">
                  <c:v>55</c:v>
                </c:pt>
                <c:pt idx="15">
                  <c:v>58</c:v>
                </c:pt>
                <c:pt idx="16">
                  <c:v>50</c:v>
                </c:pt>
                <c:pt idx="17">
                  <c:v>42</c:v>
                </c:pt>
              </c:numCache>
            </c:numRef>
          </c:val>
        </c:ser>
        <c:shape val="box"/>
        <c:axId val="74885760"/>
        <c:axId val="74895744"/>
        <c:axId val="0"/>
      </c:bar3DChart>
      <c:catAx>
        <c:axId val="74885760"/>
        <c:scaling>
          <c:orientation val="minMax"/>
        </c:scaling>
        <c:axPos val="b"/>
        <c:numFmt formatCode="0" sourceLinked="0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4895744"/>
        <c:crosses val="autoZero"/>
        <c:auto val="1"/>
        <c:lblAlgn val="ctr"/>
        <c:lblOffset val="100"/>
        <c:tickLblSkip val="1"/>
        <c:tickMarkSkip val="1"/>
      </c:catAx>
      <c:valAx>
        <c:axId val="74895744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48857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spPr>
    <a:noFill/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r-FR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view3D>
      <c:hPercent val="58"/>
      <c:rotY val="40"/>
      <c:depthPercent val="100"/>
      <c:rAngAx val="1"/>
    </c:view3D>
    <c:floor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00CCFF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7.1537397048309484E-2"/>
          <c:y val="4.2929398796063001E-2"/>
          <c:w val="0.90715507746366875"/>
          <c:h val="0.81060805961978444"/>
        </c:manualLayout>
      </c:layout>
      <c:bar3DChart>
        <c:barDir val="col"/>
        <c:grouping val="clustered"/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CC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0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9"/>
            <c:spPr>
              <a:solidFill>
                <a:srgbClr val="FF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0"/>
            <c:spPr>
              <a:solidFill>
                <a:srgbClr val="FFFF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1"/>
            <c:spPr>
              <a:solidFill>
                <a:srgbClr val="00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2"/>
            <c:spPr>
              <a:solidFill>
                <a:srgbClr val="800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3"/>
            <c:spPr>
              <a:solidFill>
                <a:srgbClr val="8000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4"/>
            <c:spPr>
              <a:solidFill>
                <a:srgbClr val="00808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5"/>
            <c:spPr>
              <a:solidFill>
                <a:srgbClr val="0000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6"/>
            <c:spPr>
              <a:solidFill>
                <a:srgbClr val="00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cat>
            <c:numRef>
              <c:f>Beursault!$D$8:$D$24</c:f>
              <c:numCache>
                <c:formatCode>0</c:formatCode>
                <c:ptCount val="17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</c:numCache>
            </c:numRef>
          </c:cat>
          <c:val>
            <c:numRef>
              <c:f>Beursault!$E$8:$E$24</c:f>
              <c:numCache>
                <c:formatCode>General</c:formatCode>
                <c:ptCount val="17"/>
                <c:pt idx="0">
                  <c:v>25</c:v>
                </c:pt>
                <c:pt idx="1">
                  <c:v>54</c:v>
                </c:pt>
                <c:pt idx="2">
                  <c:v>96</c:v>
                </c:pt>
                <c:pt idx="3">
                  <c:v>77</c:v>
                </c:pt>
                <c:pt idx="4">
                  <c:v>72</c:v>
                </c:pt>
                <c:pt idx="5">
                  <c:v>50</c:v>
                </c:pt>
                <c:pt idx="6">
                  <c:v>45</c:v>
                </c:pt>
                <c:pt idx="7">
                  <c:v>53</c:v>
                </c:pt>
                <c:pt idx="8">
                  <c:v>55</c:v>
                </c:pt>
                <c:pt idx="9">
                  <c:v>52</c:v>
                </c:pt>
                <c:pt idx="10">
                  <c:v>49</c:v>
                </c:pt>
                <c:pt idx="11">
                  <c:v>54</c:v>
                </c:pt>
                <c:pt idx="12">
                  <c:v>56</c:v>
                </c:pt>
                <c:pt idx="13">
                  <c:v>62</c:v>
                </c:pt>
                <c:pt idx="14">
                  <c:v>68</c:v>
                </c:pt>
                <c:pt idx="15">
                  <c:v>50</c:v>
                </c:pt>
                <c:pt idx="16">
                  <c:v>65</c:v>
                </c:pt>
              </c:numCache>
            </c:numRef>
          </c:val>
        </c:ser>
        <c:shape val="box"/>
        <c:axId val="75148672"/>
        <c:axId val="75150464"/>
        <c:axId val="0"/>
      </c:bar3DChart>
      <c:catAx>
        <c:axId val="75148672"/>
        <c:scaling>
          <c:orientation val="minMax"/>
        </c:scaling>
        <c:axPos val="b"/>
        <c:numFmt formatCode="0" sourceLinked="0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5150464"/>
        <c:crosses val="autoZero"/>
        <c:auto val="1"/>
        <c:lblAlgn val="ctr"/>
        <c:lblOffset val="100"/>
        <c:tickLblSkip val="1"/>
        <c:tickMarkSkip val="1"/>
      </c:catAx>
      <c:valAx>
        <c:axId val="75150464"/>
        <c:scaling>
          <c:orientation val="minMax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fr-FR"/>
          </a:p>
        </c:txPr>
        <c:crossAx val="751486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spPr>
    <a:noFill/>
    <a:ln w="3175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fr-FR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364856-177C-4455-8021-00844477DB71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8C177-1177-4EE0-895B-3AA3B5327A65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599315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6A586E-01B2-45EC-936B-6AEFDC0B648C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2D028-D8A4-4569-A87B-39C6879AD332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2391117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D028-D8A4-4569-A87B-39C6879AD332}" type="slidenum">
              <a:rPr lang="fr-FR" smtClean="0"/>
              <a:pPr/>
              <a:t>2</a:t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3EEC35-90AB-4BB1-843A-FE03B9DF337A}" type="slidenum">
              <a:rPr lang="fr-FR" smtClean="0"/>
              <a:pPr/>
              <a:t>5</a:t>
            </a:fld>
            <a:endParaRPr lang="fr-FR" dirty="0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Parité Homme/Femme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D028-D8A4-4569-A87B-39C6879AD332}" type="slidenum">
              <a:rPr lang="fr-FR" smtClean="0"/>
              <a:pPr/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D028-D8A4-4569-A87B-39C6879AD332}" type="slidenum">
              <a:rPr lang="fr-FR" smtClean="0"/>
              <a:pPr/>
              <a:t>12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62D028-D8A4-4569-A87B-39C6879AD332}" type="slidenum">
              <a:rPr lang="fr-FR" smtClean="0"/>
              <a:pPr/>
              <a:t>28</a:t>
            </a:fld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2821000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F8BAE8-12F0-4752-9BDD-A5439CE343CF}" type="slidenum">
              <a:rPr lang="fr-FR" smtClean="0"/>
              <a:pPr/>
              <a:t>40</a:t>
            </a:fld>
            <a:endParaRPr lang="fr-FR" smtClean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5B209B-AED7-4C9F-9818-3CAF20F28DC1}" type="slidenum">
              <a:rPr lang="fr-FR" smtClean="0"/>
              <a:pPr/>
              <a:t>41</a:t>
            </a:fld>
            <a:endParaRPr lang="fr-FR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r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228600" y="1447800"/>
            <a:ext cx="8686800" cy="48006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2286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825F4D1-7E74-49A8-9402-B4BEDB24E9D5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228600" y="1447800"/>
            <a:ext cx="8686800" cy="48006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2286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0104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77A6B86-A11A-4BE0-BEA1-AE55F3B28E5C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FFFF00">
                <a:alpha val="94000"/>
              </a:srgbClr>
            </a:gs>
            <a:gs pos="98000">
              <a:srgbClr val="FF0000">
                <a:alpha val="25000"/>
              </a:srgbClr>
            </a:gs>
            <a:gs pos="93000">
              <a:srgbClr val="00B0F0">
                <a:alpha val="43000"/>
              </a:srgbClr>
            </a:gs>
            <a:gs pos="32001">
              <a:schemeClr val="tx1">
                <a:lumMod val="65000"/>
                <a:alpha val="69000"/>
              </a:schemeClr>
            </a:gs>
            <a:gs pos="89000">
              <a:schemeClr val="tx1">
                <a:lumMod val="85000"/>
                <a:alpha val="66000"/>
              </a:schemeClr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3D368D5-63B5-4C53-BC18-B07E2FAF8F99}" type="datetimeFigureOut">
              <a:rPr lang="fr-FR" smtClean="0"/>
              <a:pPr/>
              <a:t>02/11/2011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AB2C47-B5DF-447A-B034-2FC28D85FE87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  <p:sldLayoutId id="2147483891" r:id="rId13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2.xml"/><Relationship Id="rId7" Type="http://schemas.openxmlformats.org/officeDocument/2006/relationships/slide" Target="slide4.xml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11" Type="http://schemas.openxmlformats.org/officeDocument/2006/relationships/slide" Target="slide29.xml"/><Relationship Id="rId5" Type="http://schemas.openxmlformats.org/officeDocument/2006/relationships/slide" Target="slide5.xml"/><Relationship Id="rId10" Type="http://schemas.openxmlformats.org/officeDocument/2006/relationships/slide" Target="slide35.xml"/><Relationship Id="rId4" Type="http://schemas.openxmlformats.org/officeDocument/2006/relationships/image" Target="../media/image3.png"/><Relationship Id="rId9" Type="http://schemas.openxmlformats.org/officeDocument/2006/relationships/slide" Target="slide3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Feuille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5451" y="3501008"/>
            <a:ext cx="85331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cap="none" spc="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ASSEMBLEE GENERALE</a:t>
            </a:r>
          </a:p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2011</a:t>
            </a: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665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23528" y="1628800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u="sng" dirty="0" smtClean="0">
              <a:solidFill>
                <a:schemeClr val="bg1">
                  <a:lumMod val="85000"/>
                  <a:lumOff val="15000"/>
                </a:schemeClr>
              </a:solidFill>
              <a:latin typeface="+mj-lt"/>
            </a:endParaRPr>
          </a:p>
          <a:p>
            <a:r>
              <a:rPr lang="fr-FR" u="sng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Ordre du jour : </a:t>
            </a:r>
          </a:p>
          <a:p>
            <a:endParaRPr lang="fr-FR" dirty="0" smtClean="0">
              <a:ln/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Accueil des participants : 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Respects pour nos disparus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Rapport moral : 	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Rapport financier : 			Le trésorier, G Leroy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Rapport de la commission jeunes : 	J </a:t>
            </a:r>
            <a:r>
              <a:rPr lang="fr-FR" dirty="0" err="1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Vilin</a:t>
            </a: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, G Trouillet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Rapport de la commission sportive : 	T Delasalle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Rapport de la commission arbitrage :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Le calendrier 2012 : 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Questions diverses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Félicitons nos champions: 		Vice Président, JL François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Honorons nos anciens: 		Le président, D Lefèvre</a:t>
            </a:r>
          </a:p>
          <a:p>
            <a:pPr indent="-285750">
              <a:buFont typeface="Wingdings" pitchFamily="2" charset="2"/>
              <a:buChar char="Ø"/>
            </a:pPr>
            <a:endParaRPr lang="fr-FR" dirty="0" smtClean="0">
              <a:ln/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  <a:p>
            <a:pPr algn="ctr"/>
            <a:r>
              <a:rPr lang="fr-FR" dirty="0" smtClean="0">
                <a:ln/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Vin d’honneur</a:t>
            </a:r>
            <a:endParaRPr lang="fr-FR" dirty="0">
              <a:ln/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9951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086257" y="3717032"/>
            <a:ext cx="497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 Moral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700808"/>
            <a:ext cx="8856984" cy="5157192"/>
          </a:xfrm>
        </p:spPr>
        <p:txBody>
          <a:bodyPr>
            <a:normAutofit fontScale="92500" lnSpcReduction="10000"/>
          </a:bodyPr>
          <a:lstStyle/>
          <a:p>
            <a:pPr marL="137160" indent="0" algn="ctr">
              <a:buNone/>
            </a:pPr>
            <a:r>
              <a:rPr lang="fr-FR" sz="4400" u="sng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EFFECTIF </a:t>
            </a:r>
            <a:r>
              <a:rPr lang="fr-FR" sz="4400" u="sng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DE LA RONDE </a:t>
            </a:r>
            <a:r>
              <a:rPr lang="fr-FR" sz="4400" u="sng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2011</a:t>
            </a:r>
          </a:p>
          <a:p>
            <a:pPr marL="137160" indent="0" algn="ctr">
              <a:buNone/>
            </a:pPr>
            <a:endParaRPr lang="fr-FR" u="sng" dirty="0" smtClean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348 licenciés</a:t>
            </a:r>
          </a:p>
          <a:p>
            <a:pPr marL="137160" indent="0" algn="ctr">
              <a:buNone/>
            </a:pPr>
            <a:endParaRPr lang="fr-FR" sz="1600" dirty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/>
            </a:r>
            <a:br>
              <a:rPr lang="fr-FR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</a:br>
            <a:r>
              <a:rPr lang="fr-FR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21 poussins - 41 benjamins -31 minimes</a:t>
            </a:r>
          </a:p>
          <a:p>
            <a:pPr marL="137160" indent="0" algn="ctr">
              <a:buNone/>
            </a:pPr>
            <a:r>
              <a:rPr lang="fr-FR" i="1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/>
            </a:r>
            <a:br>
              <a:rPr lang="fr-FR" i="1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</a:br>
            <a:r>
              <a:rPr lang="fr-FR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35cadets -15 juniors</a:t>
            </a:r>
          </a:p>
          <a:p>
            <a:pPr marL="137160" indent="0" algn="ctr">
              <a:buNone/>
            </a:pPr>
            <a:r>
              <a:rPr lang="fr-FR" i="1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/>
            </a:r>
            <a:br>
              <a:rPr lang="fr-FR" i="1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</a:br>
            <a:r>
              <a:rPr lang="fr-FR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110 seniors</a:t>
            </a:r>
          </a:p>
          <a:p>
            <a:pPr marL="137160" indent="0" algn="ctr">
              <a:buNone/>
            </a:pPr>
            <a:endParaRPr lang="fr-FR" i="1" dirty="0" smtClean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i="1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47 vétérans - 48 </a:t>
            </a:r>
            <a:r>
              <a:rPr lang="fr-FR" i="1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  <a:t>super-vétérans</a:t>
            </a:r>
            <a:endParaRPr lang="fr-FR" dirty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9244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1556792"/>
            <a:ext cx="7772400" cy="576808"/>
          </a:xfrm>
        </p:spPr>
        <p:txBody>
          <a:bodyPr>
            <a:normAutofit/>
          </a:bodyPr>
          <a:lstStyle/>
          <a:p>
            <a:r>
              <a:rPr lang="fr-FR" sz="2800" u="sng" dirty="0" err="1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Arial Rounded MT Bold" pitchFamily="34" charset="0"/>
              </a:rPr>
              <a:t>EFFECTIFs</a:t>
            </a:r>
            <a:r>
              <a:rPr lang="fr-FR" sz="2800" u="sng" dirty="0" smtClean="0">
                <a:solidFill>
                  <a:schemeClr val="bg1">
                    <a:lumMod val="85000"/>
                    <a:lumOff val="15000"/>
                  </a:schemeClr>
                </a:solidFill>
                <a:effectLst/>
                <a:latin typeface="Arial Rounded MT Bold" pitchFamily="34" charset="0"/>
              </a:rPr>
              <a:t> DE LA RONDE 2011</a:t>
            </a:r>
            <a:endParaRPr lang="fr-FR" sz="2800" i="1" dirty="0" smtClean="0">
              <a:effectLst/>
            </a:endParaRPr>
          </a:p>
        </p:txBody>
      </p:sp>
      <p:graphicFrame>
        <p:nvGraphicFramePr>
          <p:cNvPr id="2072" name="Group 24"/>
          <p:cNvGraphicFramePr>
            <a:graphicFrameLocks noGrp="1"/>
          </p:cNvGraphicFramePr>
          <p:nvPr/>
        </p:nvGraphicFramePr>
        <p:xfrm>
          <a:off x="467544" y="2708920"/>
          <a:ext cx="3887787" cy="3815333"/>
        </p:xfrm>
        <a:graphic>
          <a:graphicData uri="http://schemas.openxmlformats.org/drawingml/2006/table">
            <a:tbl>
              <a:tblPr/>
              <a:tblGrid>
                <a:gridCol w="3887787"/>
              </a:tblGrid>
              <a:tr h="6466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2010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8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348 licenciés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23 poussins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38 benjamins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39 minimes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21cadets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16 juniors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111 seniors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52 vétérans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48 super-vétérans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4"/>
          <p:cNvGraphicFramePr>
            <a:graphicFrameLocks noGrp="1"/>
          </p:cNvGraphicFramePr>
          <p:nvPr/>
        </p:nvGraphicFramePr>
        <p:xfrm>
          <a:off x="4644008" y="2708920"/>
          <a:ext cx="3887787" cy="3815333"/>
        </p:xfrm>
        <a:graphic>
          <a:graphicData uri="http://schemas.openxmlformats.org/drawingml/2006/table">
            <a:tbl>
              <a:tblPr/>
              <a:tblGrid>
                <a:gridCol w="3887787"/>
              </a:tblGrid>
              <a:tr h="5857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2011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9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348 licenciés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/>
                      </a:r>
                      <a:br>
                        <a:rPr kumimoji="0" lang="fr-F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21 poussins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41 benjamins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31 minimes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35 cadets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15 juniors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110 seniors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47 vétérans</a:t>
                      </a:r>
                      <a:b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fr-FR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rial" charset="0"/>
                        </a:rPr>
                        <a:t>48 super-vétérans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Chart 27"/>
          <p:cNvGraphicFramePr>
            <a:graphicFrameLocks/>
          </p:cNvGraphicFramePr>
          <p:nvPr/>
        </p:nvGraphicFramePr>
        <p:xfrm>
          <a:off x="0" y="1700808"/>
          <a:ext cx="9144000" cy="5157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Chart 19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9144000" cy="470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Parite </a:t>
            </a:r>
            <a:endParaRPr lang="fr-FR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Chart 2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Chart 18"/>
          <p:cNvGraphicFramePr>
            <a:graphicFrameLocks/>
          </p:cNvGraphicFramePr>
          <p:nvPr/>
        </p:nvGraphicFramePr>
        <p:xfrm>
          <a:off x="251520" y="1628800"/>
          <a:ext cx="846043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Chart 16"/>
          <p:cNvGraphicFramePr>
            <a:graphicFrameLocks/>
          </p:cNvGraphicFramePr>
          <p:nvPr/>
        </p:nvGraphicFramePr>
        <p:xfrm>
          <a:off x="395536" y="1628800"/>
          <a:ext cx="813690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154577" y="2780928"/>
            <a:ext cx="487101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 DE </a:t>
            </a:r>
          </a:p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TRESORIE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528" y="2852936"/>
            <a:ext cx="4968552" cy="1647056"/>
          </a:xfrm>
          <a:noFill/>
          <a:ln/>
        </p:spPr>
        <p:txBody>
          <a:bodyPr>
            <a:normAutofit/>
          </a:bodyPr>
          <a:lstStyle/>
          <a:p>
            <a:r>
              <a:rPr lang="fr-FR" sz="440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+mn-ea"/>
                <a:cs typeface="+mn-cs"/>
              </a:rPr>
              <a:t>Ordre du jour 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5220072" y="1933574"/>
            <a:ext cx="3923928" cy="4391025"/>
          </a:xfrm>
          <a:noFill/>
          <a:ln/>
        </p:spPr>
        <p:txBody>
          <a:bodyPr>
            <a:normAutofit lnSpcReduction="10000"/>
          </a:bodyPr>
          <a:lstStyle/>
          <a:p>
            <a:pPr>
              <a:spcAft>
                <a:spcPct val="40000"/>
              </a:spcAft>
              <a:buFontTx/>
              <a:buNone/>
            </a:pPr>
            <a:r>
              <a:rPr lang="fr-FR" dirty="0"/>
              <a:t>   </a:t>
            </a:r>
            <a:endParaRPr lang="fr-FR" sz="2600" dirty="0"/>
          </a:p>
          <a:p>
            <a:pPr>
              <a:spcAft>
                <a:spcPct val="40000"/>
              </a:spcAft>
              <a:buFontTx/>
              <a:buNone/>
            </a:pPr>
            <a:r>
              <a:rPr lang="fr-FR" sz="2400" dirty="0" smtClean="0"/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- </a:t>
            </a: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Bilan Fédéral</a:t>
            </a:r>
          </a:p>
          <a:p>
            <a:pPr>
              <a:spcAft>
                <a:spcPct val="40000"/>
              </a:spcAft>
              <a:buFontTx/>
              <a:buNone/>
            </a:pP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 - Aide aux clubs</a:t>
            </a:r>
          </a:p>
          <a:p>
            <a:pPr>
              <a:spcAft>
                <a:spcPct val="40000"/>
              </a:spcAft>
              <a:buFontTx/>
              <a:buNone/>
            </a:pP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 - Prix aux noirs</a:t>
            </a:r>
            <a:endParaRPr lang="fr-FR" sz="2400" dirty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spcAft>
                <a:spcPct val="40000"/>
              </a:spcAft>
              <a:buFontTx/>
              <a:buNone/>
            </a:pPr>
            <a:r>
              <a:rPr lang="fr-FR" sz="24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- Actif</a:t>
            </a:r>
            <a:endParaRPr lang="fr-FR" sz="2400" dirty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spcAft>
                <a:spcPct val="40000"/>
              </a:spcAft>
              <a:buFontTx/>
              <a:buNone/>
            </a:pP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 - Prévisionnel</a:t>
            </a:r>
          </a:p>
          <a:p>
            <a:pPr>
              <a:spcAft>
                <a:spcPct val="40000"/>
              </a:spcAft>
              <a:buFontTx/>
              <a:buNone/>
            </a:pP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 - Solde</a:t>
            </a:r>
          </a:p>
          <a:p>
            <a:pPr>
              <a:spcAft>
                <a:spcPct val="40000"/>
              </a:spcAft>
              <a:buFontTx/>
              <a:buNone/>
            </a:pP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 - Situation Patrimoniale</a:t>
            </a:r>
            <a:endParaRPr lang="fr-FR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81000" y="1524000"/>
            <a:ext cx="3352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>
              <a:spcBef>
                <a:spcPct val="20000"/>
              </a:spcBef>
              <a:spcAft>
                <a:spcPct val="30000"/>
              </a:spcAft>
            </a:pPr>
            <a:endParaRPr lang="fr-FR" dirty="0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52400" y="1447800"/>
            <a:ext cx="152400" cy="54086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fr-FR" dirty="0"/>
          </a:p>
        </p:txBody>
      </p:sp>
      <p:pic>
        <p:nvPicPr>
          <p:cNvPr id="6151" name="Picture 7">
            <a:hlinkClick r:id="rId3" action="ppaction://hlinksldjump"/>
          </p:cNvPr>
          <p:cNvPicPr>
            <a:picLocks noChangeArrowheads="1"/>
          </p:cNvPicPr>
          <p:nvPr/>
        </p:nvPicPr>
        <p:blipFill>
          <a:blip r:embed="rId4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53013" y="1933575"/>
            <a:ext cx="5334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2" name="Picture 8">
            <a:hlinkClick r:id="rId5" action="ppaction://hlinksldjump"/>
          </p:cNvPr>
          <p:cNvPicPr>
            <a:picLocks noChangeArrowheads="1"/>
          </p:cNvPicPr>
          <p:nvPr/>
        </p:nvPicPr>
        <p:blipFill>
          <a:blip r:embed="rId6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3048000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3" name="Picture 9">
            <a:hlinkClick r:id="rId7" action="ppaction://hlinksldjump"/>
          </p:cNvPr>
          <p:cNvPicPr>
            <a:picLocks noChangeArrowheads="1"/>
          </p:cNvPicPr>
          <p:nvPr/>
        </p:nvPicPr>
        <p:blipFill>
          <a:blip r:embed="rId8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1963" y="2400300"/>
            <a:ext cx="7429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4" name="Picture 10">
            <a:hlinkClick r:id="rId9" action="ppaction://hlinksldjump"/>
          </p:cNvPr>
          <p:cNvPicPr>
            <a:picLocks noChangeArrowheads="1"/>
          </p:cNvPicPr>
          <p:nvPr/>
        </p:nvPicPr>
        <p:blipFill>
          <a:blip r:embed="rId4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81538" y="3714750"/>
            <a:ext cx="5334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5" name="Picture 11">
            <a:hlinkClick r:id="rId10" action="ppaction://hlinksldjump"/>
          </p:cNvPr>
          <p:cNvPicPr>
            <a:picLocks noChangeArrowheads="1"/>
          </p:cNvPicPr>
          <p:nvPr/>
        </p:nvPicPr>
        <p:blipFill>
          <a:blip r:embed="rId6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00550" y="4305300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6" name="Picture 12">
            <a:hlinkClick r:id="rId11" action="ppaction://hlinksldjump"/>
          </p:cNvPr>
          <p:cNvPicPr>
            <a:picLocks noChangeArrowheads="1"/>
          </p:cNvPicPr>
          <p:nvPr/>
        </p:nvPicPr>
        <p:blipFill>
          <a:blip r:embed="rId8" cstate="print">
            <a:clrChange>
              <a:clrFrom>
                <a:srgbClr val="006363"/>
              </a:clrFrom>
              <a:clrTo>
                <a:srgbClr val="00636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6763" y="5067300"/>
            <a:ext cx="7429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1556793"/>
            <a:ext cx="5292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CHAMPIONNAT DE RONDE FEDERAL 2011</a:t>
            </a:r>
          </a:p>
          <a:p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19672" y="2060848"/>
            <a:ext cx="5616624" cy="513986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fr-FR" sz="1200" dirty="0">
                <a:solidFill>
                  <a:srgbClr val="000000"/>
                </a:solidFill>
                <a:latin typeface="Arial" charset="0"/>
              </a:rPr>
              <a:t>Revenus et dépenses Fédéral 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2011</a:t>
            </a:r>
          </a:p>
          <a:p>
            <a:pPr algn="ctr"/>
            <a:endParaRPr lang="fr-FR" sz="1200" dirty="0">
              <a:solidFill>
                <a:srgbClr val="000000"/>
              </a:solidFill>
              <a:latin typeface="Arial" charset="0"/>
            </a:endParaRPr>
          </a:p>
          <a:p>
            <a:pPr algn="ctr"/>
            <a:endParaRPr lang="fr-FR" sz="1200" dirty="0">
              <a:solidFill>
                <a:srgbClr val="000000"/>
              </a:solidFill>
              <a:latin typeface="Arial" charset="0"/>
            </a:endParaRP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Catégorie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		</a:t>
            </a:r>
            <a:r>
              <a:rPr lang="fr-FR" sz="1200" b="1" dirty="0" smtClean="0">
                <a:solidFill>
                  <a:srgbClr val="000000"/>
                </a:solidFill>
                <a:latin typeface="Arial" charset="0"/>
              </a:rPr>
              <a:t>Total</a:t>
            </a:r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	</a:t>
            </a:r>
            <a:r>
              <a:rPr lang="fr-FR" sz="1200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Catégories de </a:t>
            </a:r>
            <a:r>
              <a:rPr lang="fr-FR" sz="1200" b="1" dirty="0" smtClean="0">
                <a:solidFill>
                  <a:srgbClr val="000000"/>
                </a:solidFill>
                <a:latin typeface="Arial" charset="0"/>
              </a:rPr>
              <a:t>revenus</a:t>
            </a:r>
          </a:p>
          <a:p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	</a:t>
            </a:r>
            <a:r>
              <a:rPr lang="fr-FR" sz="1200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Recette buvette fédéral 2011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  352,50 €</a:t>
            </a:r>
            <a:endParaRPr lang="fr-FR" sz="1200" dirty="0">
              <a:solidFill>
                <a:srgbClr val="000000"/>
              </a:solidFill>
              <a:latin typeface="Arial" charset="0"/>
            </a:endParaRP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Recette fédéral-inscriptions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1304,00 €</a:t>
            </a:r>
            <a:r>
              <a:rPr lang="fr-FR" sz="1200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Total Catégories de revenus	</a:t>
            </a:r>
            <a:r>
              <a:rPr lang="fr-FR" sz="1200" b="1" dirty="0" smtClean="0">
                <a:solidFill>
                  <a:srgbClr val="000000"/>
                </a:solidFill>
                <a:latin typeface="Arial" charset="0"/>
              </a:rPr>
              <a:t>		1656,50 € </a:t>
            </a:r>
            <a:endParaRPr lang="fr-FR" sz="1200" b="1" dirty="0">
              <a:solidFill>
                <a:srgbClr val="000000"/>
              </a:solidFill>
              <a:latin typeface="Arial" charset="0"/>
            </a:endParaRP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		</a:t>
            </a:r>
          </a:p>
          <a:p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Catégories de </a:t>
            </a:r>
            <a:r>
              <a:rPr lang="fr-FR" sz="1200" b="1" dirty="0" smtClean="0">
                <a:solidFill>
                  <a:srgbClr val="000000"/>
                </a:solidFill>
                <a:latin typeface="Arial" charset="0"/>
              </a:rPr>
              <a:t>dépenses</a:t>
            </a:r>
          </a:p>
          <a:p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	</a:t>
            </a:r>
            <a:r>
              <a:rPr lang="fr-FR" sz="1200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Fédéral-alimentation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	  301,60 €</a:t>
            </a:r>
            <a:endParaRPr lang="fr-FR" sz="1200" dirty="0">
              <a:solidFill>
                <a:srgbClr val="000000"/>
              </a:solidFill>
              <a:latin typeface="Arial" charset="0"/>
            </a:endParaRP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Fédéral-Ciblerie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	  120,00 €</a:t>
            </a:r>
            <a:endParaRPr lang="fr-FR" sz="1200" dirty="0">
              <a:solidFill>
                <a:srgbClr val="000000"/>
              </a:solidFill>
              <a:latin typeface="Arial" charset="0"/>
            </a:endParaRP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Fédéral-rubans pour médailles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    27,76 €</a:t>
            </a:r>
          </a:p>
          <a:p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Fédéral-trophées</a:t>
            </a:r>
            <a:r>
              <a:rPr lang="fr-FR" sz="1200" dirty="0">
                <a:solidFill>
                  <a:srgbClr val="000000"/>
                </a:solidFill>
                <a:latin typeface="Arial" charset="0"/>
              </a:rPr>
              <a:t>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	  356,66 €</a:t>
            </a:r>
            <a:r>
              <a:rPr lang="fr-FR" sz="1200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Fédéral-verres gravés	</a:t>
            </a:r>
            <a:r>
              <a:rPr lang="fr-FR" sz="1200" dirty="0" smtClean="0">
                <a:solidFill>
                  <a:srgbClr val="000000"/>
                </a:solidFill>
                <a:latin typeface="Arial" charset="0"/>
              </a:rPr>
              <a:t>			  235,20 €</a:t>
            </a:r>
            <a:endParaRPr lang="fr-FR" sz="1200" dirty="0">
              <a:solidFill>
                <a:srgbClr val="000000"/>
              </a:solidFill>
              <a:latin typeface="Arial" charset="0"/>
            </a:endParaRPr>
          </a:p>
          <a:p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Total Catégories de dépenses	</a:t>
            </a:r>
            <a:r>
              <a:rPr lang="fr-FR" sz="1200" b="1" dirty="0" smtClean="0">
                <a:solidFill>
                  <a:srgbClr val="000000"/>
                </a:solidFill>
                <a:latin typeface="Arial" charset="0"/>
              </a:rPr>
              <a:t>		1041,22 €</a:t>
            </a:r>
            <a:r>
              <a:rPr lang="fr-FR" sz="1200" b="1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r>
              <a:rPr lang="fr-FR" sz="1200" dirty="0">
                <a:solidFill>
                  <a:srgbClr val="000000"/>
                </a:solidFill>
                <a:latin typeface="Arial" charset="0"/>
              </a:rPr>
              <a:t>		</a:t>
            </a:r>
          </a:p>
          <a:p>
            <a:r>
              <a:rPr lang="fr-FR" sz="1600" b="1" dirty="0">
                <a:solidFill>
                  <a:srgbClr val="000000"/>
                </a:solidFill>
                <a:latin typeface="Arial" charset="0"/>
              </a:rPr>
              <a:t>Total général	</a:t>
            </a:r>
            <a:r>
              <a:rPr lang="fr-FR" sz="1600" b="1" dirty="0" smtClean="0">
                <a:solidFill>
                  <a:srgbClr val="000000"/>
                </a:solidFill>
                <a:latin typeface="Arial" charset="0"/>
              </a:rPr>
              <a:t>			615,28 €</a:t>
            </a:r>
            <a:r>
              <a:rPr lang="fr-FR" b="1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endParaRPr kumimoji="0"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72413" y="1312314"/>
            <a:ext cx="7772400" cy="1143000"/>
          </a:xfrm>
          <a:noFill/>
          <a:ln/>
        </p:spPr>
        <p:txBody>
          <a:bodyPr/>
          <a:lstStyle/>
          <a:p>
            <a:r>
              <a:rPr lang="fr-FR" b="0" dirty="0">
                <a:solidFill>
                  <a:schemeClr val="accent4">
                    <a:lumMod val="50000"/>
                  </a:schemeClr>
                </a:solidFill>
                <a:effectLst/>
                <a:latin typeface="Arial Rounded MT Bold" pitchFamily="34" charset="0"/>
              </a:rPr>
              <a:t>Aide aux compagnies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539553" y="2348881"/>
          <a:ext cx="8280920" cy="4176459"/>
        </p:xfrm>
        <a:graphic>
          <a:graphicData uri="http://schemas.openxmlformats.org/drawingml/2006/table">
            <a:tbl>
              <a:tblPr/>
              <a:tblGrid>
                <a:gridCol w="1656184"/>
                <a:gridCol w="1656184"/>
                <a:gridCol w="1656184"/>
                <a:gridCol w="1656184"/>
                <a:gridCol w="1656184"/>
              </a:tblGrid>
              <a:tr h="278802">
                <a:tc gridSpan="5"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Montants attribués selon la moyenne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9000">
                          <a:srgbClr val="FFFF00">
                            <a:alpha val="45000"/>
                          </a:srgbClr>
                        </a:gs>
                        <a:gs pos="11000">
                          <a:srgbClr val="FF0000">
                            <a:alpha val="37000"/>
                          </a:srgbClr>
                        </a:gs>
                        <a:gs pos="75000">
                          <a:srgbClr val="0087E6">
                            <a:alpha val="34000"/>
                          </a:srgbClr>
                        </a:gs>
                      </a:gsLst>
                      <a:lin ang="10800000" scaled="0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36982">
                <a:tc gridSpan="5"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880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&lt;0,5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≥0,5 et ≤3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&gt;3 et ≤6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&gt;6 et ≤9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&gt;9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82">
                <a:tc gridSpan="5"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880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0 €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20 €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25 €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30 €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35 €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982">
                <a:tc gridSpan="5"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lgDashDot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04633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Blérancourt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Attichy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Carlepont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La Saint Sébastien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80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Camelin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Compiègne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Choisy au Bac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Rethondes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802"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Larbroye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Cuise La Motte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633"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 smtClean="0">
                          <a:solidFill>
                            <a:srgbClr val="000000"/>
                          </a:solidFill>
                          <a:latin typeface="Arial Rounded MT Bold"/>
                        </a:rPr>
                        <a:t>Longueuil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Annel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Le Plessis Brion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802"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Pierrefonds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633"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Pontoise les Noyon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80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Tracy le Mont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268760"/>
            <a:ext cx="2808312" cy="792088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fr-FR" sz="1800" b="0" u="sng" dirty="0" smtClean="0">
                <a:solidFill>
                  <a:schemeClr val="bg1"/>
                </a:solidFill>
                <a:effectLst/>
                <a:latin typeface="Arial Rounded MT Bold" pitchFamily="34" charset="0"/>
                <a:ea typeface="+mn-ea"/>
                <a:cs typeface="+mn-cs"/>
              </a:rPr>
              <a:t>PRIX AUX NOIRS 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2615952" y="980728"/>
            <a:ext cx="6528048" cy="625555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000" dirty="0">
                <a:solidFill>
                  <a:srgbClr val="0000FF"/>
                </a:solidFill>
                <a:latin typeface="Arial" charset="0"/>
              </a:rPr>
              <a:t>			</a:t>
            </a:r>
            <a:r>
              <a:rPr lang="fr-FR" sz="1000" dirty="0">
                <a:solidFill>
                  <a:srgbClr val="000000"/>
                </a:solidFill>
                <a:latin typeface="Arial" charset="0"/>
              </a:rPr>
              <a:t>	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000" dirty="0">
                <a:solidFill>
                  <a:srgbClr val="000000"/>
                </a:solidFill>
                <a:latin typeface="Arial" charset="0"/>
              </a:rPr>
              <a:t>	</a:t>
            </a:r>
            <a:r>
              <a:rPr lang="fr-FR" sz="1100" dirty="0">
                <a:solidFill>
                  <a:srgbClr val="000000"/>
                </a:solidFill>
                <a:latin typeface="Arial Rounded MT Bold"/>
              </a:rPr>
              <a:t>NOM	PRENOM	</a:t>
            </a:r>
            <a:r>
              <a:rPr lang="fr-FR" sz="1100" dirty="0" smtClean="0">
                <a:solidFill>
                  <a:srgbClr val="000000"/>
                </a:solidFill>
                <a:latin typeface="Arial Rounded MT Bold"/>
              </a:rPr>
              <a:t>           CIE</a:t>
            </a:r>
            <a:r>
              <a:rPr lang="fr-FR" sz="1100" dirty="0">
                <a:solidFill>
                  <a:srgbClr val="000000"/>
                </a:solidFill>
                <a:latin typeface="Arial Rounded MT Bold"/>
              </a:rPr>
              <a:t>	</a:t>
            </a:r>
            <a:r>
              <a:rPr lang="fr-FR" sz="1100" dirty="0" smtClean="0">
                <a:solidFill>
                  <a:srgbClr val="000000"/>
                </a:solidFill>
                <a:latin typeface="Arial Rounded MT Bold"/>
              </a:rPr>
              <a:t>	Noir</a:t>
            </a:r>
            <a:r>
              <a:rPr lang="fr-FR" sz="1100" dirty="0">
                <a:solidFill>
                  <a:srgbClr val="000000"/>
                </a:solidFill>
                <a:latin typeface="Arial Rounded MT Bold"/>
              </a:rPr>
              <a:t>	</a:t>
            </a:r>
            <a:r>
              <a:rPr lang="fr-FR" sz="1100" dirty="0" smtClean="0">
                <a:solidFill>
                  <a:srgbClr val="000000"/>
                </a:solidFill>
                <a:latin typeface="Arial Rounded MT Bold"/>
              </a:rPr>
              <a:t>Prix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600" dirty="0">
                <a:solidFill>
                  <a:srgbClr val="000000"/>
                </a:solidFill>
                <a:latin typeface="Arial Rounded MT Bold" pitchFamily="34" charset="0"/>
              </a:rPr>
              <a:t>	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Delahoche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Josette	Cuise la Motte	1,02	20,00 €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Pacholle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Serge	Tracy le Mont	2,05	15,00 €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3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Dumontois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Pascal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Longueil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 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Annel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2,12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12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4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Madej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Eric	Rethondes	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2,16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8,00 €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5	Couder	Jean Paul	Tracy le Mont	3,12	8,00 €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6	Delasalle	Thomas	Rethondes	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3,18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8,00 €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7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Vroman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Hubert	Pontoise les Noyon	4,02 	8,00 €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8	 Dumont	Bruno	Cuise la Motte	4,07	8,00 €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9	Leroy	Gérard	Choisy au Bac	4,19	8,00 €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10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Dricourt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Gilbert	Attichy		4,19	8,00 €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11	Charpentier	Edgard	Cuise la Motte	5,10	6,00 €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12	Mathieu	Etienne	Tracy le Mont	5,13	6,00 €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13	Lefevre	Daniel	Pontoise les Noyon	6,14 	6,00 €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14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Pasquoto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Philippe	St Sébastien	6,16	6,00 €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15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Didelet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Francois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Le Plessis Brion	6,19	6,00 €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16	Gagnon	Pierre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Carlepont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	7,00	6,00 €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17	Geoffroy	Jacques	Attichy		7,00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18	Delasalle	Jérôme	Rethondes	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7,07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19	Aubert	Fabien	Choisy au Bac	9,00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20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Coorevitz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Daniel	Camelin		9,04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21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Didelet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Gilles	Cuise la Motte	9,13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22	Brest	Robert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Carlepont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	10,00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23	Lemaire	Eric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Carlepont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	10,02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24	Leroy	Fabien	Choisy au Bac	10,17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25	Ganne	Thierry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Compiegne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11,09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26	Mathieu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Eloîse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Tracy le Mont	11,10	5,00 €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27	Collignon	Nicolas	Rethondes	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11,11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4,00 €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28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Votte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Philippe	Rethondes	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11,12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4,00 €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29	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Dambriné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Cédric	Cuise la Motte	11,18	4,00 €</a:t>
            </a:r>
          </a:p>
          <a:p>
            <a:pPr marL="228600" indent="-228600" defTabSz="762000">
              <a:buAutoNum type="arabicPlain" startAt="30"/>
              <a:tabLst>
                <a:tab pos="285750" algn="l"/>
                <a:tab pos="1524000" algn="l"/>
              </a:tabLst>
            </a:pP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Lambert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Aurélien	Pontoise les Noyon	12,02 	4,00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€</a:t>
            </a:r>
          </a:p>
          <a:p>
            <a:pPr marL="228600" indent="-228600"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</a:t>
            </a:r>
          </a:p>
          <a:p>
            <a:pPr defTabSz="762000">
              <a:tabLst>
                <a:tab pos="285750" algn="l"/>
                <a:tab pos="1524000" algn="l"/>
              </a:tabLst>
            </a:pP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				</a:t>
            </a:r>
            <a:r>
              <a:rPr lang="fr-FR" sz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Total : 205,00 </a:t>
            </a:r>
            <a:r>
              <a:rPr lang="fr-FR" sz="1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€</a:t>
            </a:r>
            <a:r>
              <a:rPr lang="fr-FR" sz="1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	</a:t>
            </a:r>
          </a:p>
          <a:p>
            <a:pPr defTabSz="762000">
              <a:spcBef>
                <a:spcPct val="50000"/>
              </a:spcBef>
              <a:tabLst>
                <a:tab pos="285750" algn="l"/>
                <a:tab pos="1524000" algn="l"/>
              </a:tabLst>
            </a:pPr>
            <a:endParaRPr kumimoji="0" lang="fr-FR" sz="1100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0" y="1556793"/>
            <a:ext cx="5292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Actif 2010/2011</a:t>
            </a:r>
          </a:p>
          <a:p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915816" y="908720"/>
            <a:ext cx="5505450" cy="61093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Catégories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de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revenus</a:t>
            </a:r>
          </a:p>
          <a:p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Inscription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au </a:t>
            </a:r>
            <a:r>
              <a:rPr lang="fr-FR" sz="1100" dirty="0" err="1">
                <a:solidFill>
                  <a:schemeClr val="bg1"/>
                </a:solidFill>
                <a:latin typeface="Arial Rounded MT Bold" pitchFamily="34" charset="0"/>
              </a:rPr>
              <a:t>chpt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 de Ronde	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20,00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Inscription au </a:t>
            </a:r>
            <a:r>
              <a:rPr lang="fr-FR" sz="1100" dirty="0" err="1">
                <a:solidFill>
                  <a:schemeClr val="bg1"/>
                </a:solidFill>
                <a:latin typeface="Arial Rounded MT Bold" pitchFamily="34" charset="0"/>
              </a:rPr>
              <a:t>chpt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 d'hiver	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220,00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Inscription au </a:t>
            </a:r>
            <a:r>
              <a:rPr lang="fr-FR" sz="1100" dirty="0" err="1">
                <a:solidFill>
                  <a:schemeClr val="bg1"/>
                </a:solidFill>
                <a:latin typeface="Arial Rounded MT Bold" pitchFamily="34" charset="0"/>
              </a:rPr>
              <a:t>chpt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 d'hiver jeunes	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21,00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Inscriptions-challenge estival	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65,00 €</a:t>
            </a:r>
            <a:endParaRPr lang="fr-FR" sz="11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Recette buvette fédéral 2011	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352,50 €</a:t>
            </a:r>
            <a:endParaRPr lang="fr-FR" sz="11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Recette fédéral-inscriptions	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1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304,00 €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Revenus de placement	                   	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68,16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Versement FFTA	              	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1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816,10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€</a:t>
            </a:r>
            <a:endParaRPr lang="fr-FR" sz="11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fr-FR" sz="1100" u="sng" dirty="0">
                <a:solidFill>
                  <a:schemeClr val="bg1"/>
                </a:solidFill>
                <a:latin typeface="Arial Rounded MT Bold" pitchFamily="34" charset="0"/>
              </a:rPr>
              <a:t>Total Catégories de revenus	                      </a:t>
            </a:r>
            <a:r>
              <a:rPr lang="fr-FR" sz="1100" u="sng" dirty="0" smtClean="0">
                <a:solidFill>
                  <a:schemeClr val="bg1"/>
                </a:solidFill>
                <a:latin typeface="Arial Rounded MT Bold" pitchFamily="34" charset="0"/>
              </a:rPr>
              <a:t>		3 </a:t>
            </a:r>
            <a:r>
              <a:rPr lang="fr-FR" sz="1100" u="sng" dirty="0">
                <a:solidFill>
                  <a:schemeClr val="bg1"/>
                </a:solidFill>
                <a:latin typeface="Arial Rounded MT Bold" pitchFamily="34" charset="0"/>
              </a:rPr>
              <a:t>866,76 € </a:t>
            </a:r>
            <a:endParaRPr lang="fr-FR" sz="11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fr-FR" sz="600" dirty="0">
                <a:solidFill>
                  <a:schemeClr val="bg1"/>
                </a:solidFill>
                <a:latin typeface="Arial Rounded MT Bold" pitchFamily="34" charset="0"/>
              </a:rPr>
              <a:t>		</a:t>
            </a:r>
          </a:p>
          <a:p>
            <a:pPr algn="ctr"/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Catégories de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dépenses</a:t>
            </a:r>
          </a:p>
          <a:p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Allocation-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aides aux clubs	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275,00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Allocation- stage de Pâques	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322,00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Allocations diverses	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175,00 €</a:t>
            </a:r>
            <a:endParaRPr lang="fr-FR" sz="11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fr-FR" sz="1100" dirty="0" err="1">
                <a:solidFill>
                  <a:schemeClr val="bg1"/>
                </a:solidFill>
                <a:latin typeface="Arial Rounded MT Bold" pitchFamily="34" charset="0"/>
              </a:rPr>
              <a:t>Ch.t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 de Ronde - médailles	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 			228,00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 err="1">
                <a:solidFill>
                  <a:schemeClr val="bg1"/>
                </a:solidFill>
                <a:latin typeface="Arial Rounded MT Bold" pitchFamily="34" charset="0"/>
              </a:rPr>
              <a:t>Ch.t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 d'hiver 2010	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87,40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 err="1">
                <a:solidFill>
                  <a:schemeClr val="bg1"/>
                </a:solidFill>
                <a:latin typeface="Arial Rounded MT Bold" pitchFamily="34" charset="0"/>
              </a:rPr>
              <a:t>Ch.t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 d'hiver jeunes	 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78,39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Coupe de ligue par équipe	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180,00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Décès	                      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82,50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Décoration ancienneté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– médailles   			28,20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Divers-matériel	 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31,35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Factures- courriers	 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20,88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Factures-site internet	 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28,56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Fédéral-alimentation	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301,60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Fédéral-Ciblerie	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120,00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Fédéral-verres gravés	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235,20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Frais de déplacement	 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60,00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frais de relevés de compte	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5,00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frais de tenue de compte	   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8,00 € </a:t>
            </a:r>
            <a:endParaRPr lang="fr-FR" sz="1100" dirty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Prix au noir 2010 et 2011	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343,00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Subvention Bouquet provincial 2011	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500,00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Vin d'honneur	                          </a:t>
            </a:r>
            <a:r>
              <a:rPr lang="fr-FR" sz="1100" dirty="0" smtClean="0">
                <a:solidFill>
                  <a:schemeClr val="bg1"/>
                </a:solidFill>
                <a:latin typeface="Arial Rounded MT Bold" pitchFamily="34" charset="0"/>
              </a:rPr>
              <a:t>			138,70 </a:t>
            </a:r>
            <a:r>
              <a:rPr lang="fr-FR" sz="1100" dirty="0">
                <a:solidFill>
                  <a:schemeClr val="bg1"/>
                </a:solidFill>
                <a:latin typeface="Arial Rounded MT Bold" pitchFamily="34" charset="0"/>
              </a:rPr>
              <a:t>€ </a:t>
            </a:r>
          </a:p>
          <a:p>
            <a:r>
              <a:rPr lang="fr-FR" sz="1100" u="sng" dirty="0">
                <a:solidFill>
                  <a:schemeClr val="bg1"/>
                </a:solidFill>
                <a:latin typeface="Arial Rounded MT Bold" pitchFamily="34" charset="0"/>
              </a:rPr>
              <a:t>Total Catégories de </a:t>
            </a:r>
            <a:r>
              <a:rPr lang="fr-FR" sz="1100" u="sng" dirty="0" smtClean="0">
                <a:solidFill>
                  <a:schemeClr val="bg1"/>
                </a:solidFill>
                <a:latin typeface="Arial Rounded MT Bold" pitchFamily="34" charset="0"/>
              </a:rPr>
              <a:t>dépenses                     		3 </a:t>
            </a:r>
            <a:r>
              <a:rPr lang="fr-FR" sz="1100" u="sng" dirty="0">
                <a:solidFill>
                  <a:schemeClr val="bg1"/>
                </a:solidFill>
                <a:latin typeface="Arial Rounded MT Bold" pitchFamily="34" charset="0"/>
              </a:rPr>
              <a:t>248,78 € </a:t>
            </a:r>
            <a:endParaRPr lang="fr-FR" sz="1100" u="sng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r>
              <a:rPr lang="fr-FR" sz="600" dirty="0">
                <a:solidFill>
                  <a:schemeClr val="bg1"/>
                </a:solidFill>
                <a:latin typeface="Arial Rounded MT Bold" pitchFamily="34" charset="0"/>
              </a:rPr>
              <a:t>	</a:t>
            </a:r>
            <a:endParaRPr lang="fr-FR" sz="600" dirty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fr-FR" sz="1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Total général		                        </a:t>
            </a:r>
            <a:r>
              <a:rPr lang="fr-FR" sz="1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		617,98 €</a:t>
            </a:r>
            <a:endParaRPr kumimoji="0" lang="fr-FR" sz="11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1556793"/>
            <a:ext cx="5292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PREVISIONNEL 2011/2012</a:t>
            </a:r>
          </a:p>
          <a:p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665513" y="1052736"/>
            <a:ext cx="4801314" cy="592469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fr-F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Catégories </a:t>
            </a:r>
            <a:r>
              <a:rPr lang="fr-F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de revenus	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Inscription au 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chpt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 de Ronde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20,00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Inscription au 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chpt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 d'hiver	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220,00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Inscription au </a:t>
            </a:r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chpt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 d'hiver jeune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21,00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Inscriptions-challenge estival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65,00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Recette buvette fédéral 2011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352,50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Recette fédéral-inscriptions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1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304,00 €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Revenus de placement	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68,16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Versement FFTA	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1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816,10 € 	</a:t>
            </a:r>
          </a:p>
          <a:p>
            <a:r>
              <a:rPr lang="fr-F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Total Catégories de revenus</a:t>
            </a:r>
            <a:r>
              <a:rPr lang="fr-FR" sz="1100" b="1" dirty="0">
                <a:solidFill>
                  <a:srgbClr val="000000"/>
                </a:solidFill>
                <a:latin typeface="Arial Rounded MT Bold" pitchFamily="34" charset="0"/>
              </a:rPr>
              <a:t>	               </a:t>
            </a:r>
            <a:r>
              <a:rPr lang="fr-FR" sz="1100" b="1" dirty="0" smtClean="0">
                <a:solidFill>
                  <a:srgbClr val="000000"/>
                </a:solidFill>
                <a:latin typeface="Arial Rounded MT Bold" pitchFamily="34" charset="0"/>
              </a:rPr>
              <a:t>	</a:t>
            </a:r>
            <a:r>
              <a:rPr lang="fr-F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3 </a:t>
            </a:r>
            <a:r>
              <a:rPr lang="fr-F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866,76 € </a:t>
            </a:r>
            <a:r>
              <a:rPr lang="fr-FR" sz="1100" b="1" dirty="0">
                <a:solidFill>
                  <a:srgbClr val="000000"/>
                </a:solidFill>
                <a:latin typeface="Arial Rounded MT Bold" pitchFamily="34" charset="0"/>
              </a:rPr>
              <a:t>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	</a:t>
            </a:r>
          </a:p>
          <a:p>
            <a:r>
              <a:rPr lang="fr-F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Catégories de dépenses	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Allocation- aides aux clubs	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275,00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Allocation- stage de Pâques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322,00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Ch.t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 de Ronde - médailles	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228,00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Ch.t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 d'hiver- coupes	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87,40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 err="1">
                <a:solidFill>
                  <a:srgbClr val="000000"/>
                </a:solidFill>
                <a:latin typeface="Arial Rounded MT Bold" pitchFamily="34" charset="0"/>
              </a:rPr>
              <a:t>Ch.t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 d'hiver jeunes	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78,39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Coupe de ligue par équipe	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180,00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Décoration ancienneté - médailles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28,20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Divers-matériel	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31,35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Factures- courriers	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20,88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Factures-site internet	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28,56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Fédéral-alimentation	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301,60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Fédéral-Ciblerie	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120,00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Fédéral-verres gravés	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235,20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Fédéral- trophées 2011- 2012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800,00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frais de relevés de compte	  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5,00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frais de tenue de compte	 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8,00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Prix au noir	                      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250,00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Vin d'honneur	                  </a:t>
            </a:r>
            <a:r>
              <a:rPr lang="fr-FR" sz="1100" dirty="0" smtClean="0">
                <a:solidFill>
                  <a:srgbClr val="000000"/>
                </a:solidFill>
                <a:latin typeface="Arial Rounded MT Bold" pitchFamily="34" charset="0"/>
              </a:rPr>
              <a:t>		138,70 </a:t>
            </a:r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€ 	</a:t>
            </a:r>
          </a:p>
          <a:p>
            <a:r>
              <a:rPr lang="fr-F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Total Catégories de dépenses</a:t>
            </a:r>
            <a:r>
              <a:rPr lang="fr-FR" sz="1100" b="1" dirty="0">
                <a:solidFill>
                  <a:srgbClr val="000000"/>
                </a:solidFill>
                <a:latin typeface="Arial Rounded MT Bold" pitchFamily="34" charset="0"/>
              </a:rPr>
              <a:t>	                </a:t>
            </a:r>
            <a:r>
              <a:rPr lang="fr-FR" sz="1100" b="1" dirty="0" smtClean="0">
                <a:solidFill>
                  <a:srgbClr val="000000"/>
                </a:solidFill>
                <a:latin typeface="Arial Rounded MT Bold" pitchFamily="34" charset="0"/>
              </a:rPr>
              <a:t>	</a:t>
            </a:r>
            <a:r>
              <a:rPr lang="fr-F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3 </a:t>
            </a:r>
            <a:r>
              <a:rPr lang="fr-F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138,28 € 	</a:t>
            </a:r>
          </a:p>
          <a:p>
            <a:r>
              <a:rPr lang="fr-FR" sz="1100" dirty="0">
                <a:solidFill>
                  <a:srgbClr val="000000"/>
                </a:solidFill>
                <a:latin typeface="Arial Rounded MT Bold" pitchFamily="34" charset="0"/>
              </a:rPr>
              <a:t>		</a:t>
            </a:r>
          </a:p>
          <a:p>
            <a:r>
              <a:rPr lang="fr-FR" sz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Total général	                  </a:t>
            </a:r>
            <a:r>
              <a:rPr lang="fr-FR" sz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		728,48 </a:t>
            </a:r>
            <a:r>
              <a:rPr lang="fr-FR" sz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€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>
          <a:xfrm>
            <a:off x="179512" y="1556792"/>
            <a:ext cx="8278688" cy="494928"/>
          </a:xfrm>
        </p:spPr>
        <p:txBody>
          <a:bodyPr>
            <a:normAutofit/>
          </a:bodyPr>
          <a:lstStyle/>
          <a:p>
            <a:pPr algn="l"/>
            <a:r>
              <a:rPr lang="fr-FR" sz="1800" dirty="0">
                <a:solidFill>
                  <a:schemeClr val="bg1"/>
                </a:solidFill>
                <a:effectLst/>
                <a:latin typeface="Arial Rounded MT Bold" pitchFamily="34" charset="0"/>
                <a:ea typeface="+mn-ea"/>
                <a:cs typeface="+mn-cs"/>
              </a:rPr>
              <a:t>Solde des comptes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5067" name="Object 11"/>
          <p:cNvGraphicFramePr>
            <a:graphicFrameLocks noChangeAspect="1"/>
          </p:cNvGraphicFramePr>
          <p:nvPr/>
        </p:nvGraphicFramePr>
        <p:xfrm>
          <a:off x="1979712" y="2348880"/>
          <a:ext cx="5400601" cy="4056063"/>
        </p:xfrm>
        <a:graphic>
          <a:graphicData uri="http://schemas.openxmlformats.org/presentationml/2006/ole">
            <p:oleObj spid="_x0000_s45067" name="Worksheet" r:id="rId4" imgW="2971960" imgH="2485909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556792"/>
            <a:ext cx="5184576" cy="720080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fr-FR" sz="1800" dirty="0">
                <a:solidFill>
                  <a:schemeClr val="bg1"/>
                </a:solidFill>
                <a:effectLst/>
                <a:latin typeface="Arial Rounded MT Bold" pitchFamily="34" charset="0"/>
                <a:ea typeface="+mn-ea"/>
                <a:cs typeface="+mn-cs"/>
              </a:rPr>
              <a:t>Situation patrimoniale à terme : 2002 à </a:t>
            </a:r>
            <a:r>
              <a:rPr lang="fr-FR" sz="1800" dirty="0" smtClean="0">
                <a:solidFill>
                  <a:schemeClr val="bg1"/>
                </a:solidFill>
                <a:effectLst/>
                <a:latin typeface="Arial Rounded MT Bold" pitchFamily="34" charset="0"/>
                <a:ea typeface="+mn-ea"/>
                <a:cs typeface="+mn-cs"/>
              </a:rPr>
              <a:t>2011</a:t>
            </a:r>
            <a:endParaRPr lang="fr-FR" sz="1800" dirty="0">
              <a:solidFill>
                <a:schemeClr val="bg1"/>
              </a:solidFill>
              <a:effectLst/>
              <a:latin typeface="Arial Rounded MT Bold" pitchFamily="34" charset="0"/>
              <a:ea typeface="+mn-ea"/>
              <a:cs typeface="+mn-cs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aphique 7"/>
          <p:cNvGraphicFramePr/>
          <p:nvPr/>
        </p:nvGraphicFramePr>
        <p:xfrm>
          <a:off x="539552" y="2204864"/>
          <a:ext cx="8064896" cy="4448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1186305" y="2967335"/>
            <a:ext cx="677140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 de la</a:t>
            </a:r>
          </a:p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 commission jeunes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95536" y="1772816"/>
            <a:ext cx="5328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Le calendrier des rencontres spéciales jeunes saison 2011/2012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2411760" y="2852936"/>
          <a:ext cx="4176464" cy="3741956"/>
        </p:xfrm>
        <a:graphic>
          <a:graphicData uri="http://schemas.openxmlformats.org/drawingml/2006/table">
            <a:tbl>
              <a:tblPr/>
              <a:tblGrid>
                <a:gridCol w="1825561"/>
                <a:gridCol w="2350903"/>
              </a:tblGrid>
              <a:tr h="72008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20 Novembre 2011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CHOISY au BAC                    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27 Novembre 2011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MONTAGNY Ste FELICITE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04 Décembre 2011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DUVY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11 Décembre 2011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GUIGNICOURT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18 Décembre 2012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MOREUIL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16 Janvier 2012 :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IVORS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29 Janvier 2012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VAILLY sur AISNE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11 Février 2012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BETHISY St MARTIN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05 Février 2012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BELLEU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04 Mars 2012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SENLIS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966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25 Mars 2012 :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COMPIEGNE (Finale dep. Oise)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60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71276" y="1916832"/>
            <a:ext cx="886621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Présentation  du nouveau </a:t>
            </a:r>
          </a:p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règlement de </a:t>
            </a:r>
          </a:p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coupe d’hiver jeune 2012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5196007"/>
            <a:ext cx="91440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1</a:t>
            </a:r>
            <a:r>
              <a:rPr lang="fr-FR" sz="1400" baseline="30000" dirty="0" smtClean="0">
                <a:solidFill>
                  <a:schemeClr val="bg1"/>
                </a:solidFill>
                <a:latin typeface="Arial Rounded MT Bold" pitchFamily="34" charset="0"/>
              </a:rPr>
              <a:t>er</a:t>
            </a:r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 MATCH 	26 Novembre 2011 à CUISE LA MOTTE</a:t>
            </a:r>
          </a:p>
          <a:p>
            <a:pPr algn="ctr"/>
            <a:endParaRPr lang="fr-FR" sz="1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2</a:t>
            </a:r>
            <a:r>
              <a:rPr lang="fr-FR" sz="1400" baseline="30000" dirty="0" smtClean="0">
                <a:solidFill>
                  <a:schemeClr val="bg1"/>
                </a:solidFill>
                <a:latin typeface="Arial Rounded MT Bold" pitchFamily="34" charset="0"/>
              </a:rPr>
              <a:t>ème</a:t>
            </a:r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 MATCH 	10 Décembre 2011 à CHOISY AU BAC</a:t>
            </a:r>
          </a:p>
          <a:p>
            <a:pPr algn="ctr"/>
            <a:endParaRPr lang="fr-FR" sz="1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3</a:t>
            </a:r>
            <a:r>
              <a:rPr lang="fr-FR" sz="1400" baseline="30000" dirty="0" smtClean="0">
                <a:solidFill>
                  <a:schemeClr val="bg1"/>
                </a:solidFill>
                <a:latin typeface="Arial Rounded MT Bold" pitchFamily="34" charset="0"/>
              </a:rPr>
              <a:t>ème</a:t>
            </a:r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 MATCH 	4 Février 2012 à PONTOISE LES NOYON</a:t>
            </a:r>
          </a:p>
          <a:p>
            <a:pPr algn="ctr"/>
            <a:endParaRPr lang="fr-FR" sz="1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FINALE 17 Mars 2012 à TRACY</a:t>
            </a:r>
            <a:endParaRPr lang="fr-FR" sz="1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010294" y="2967335"/>
            <a:ext cx="71234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 de la </a:t>
            </a:r>
          </a:p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commission sportive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/>
        </p:nvGraphicFramePr>
        <p:xfrm>
          <a:off x="251520" y="2492896"/>
          <a:ext cx="7200800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23528" y="170080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CHAMPIONNAT DE RONDE SALLE</a:t>
            </a:r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592" y="2132856"/>
            <a:ext cx="8244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Choisy au Bac  - 18 &amp; 19 Décembre 2010			49 tireurs ( -31 / 2010 - Neige )</a:t>
            </a:r>
            <a:endParaRPr lang="fr-FR" sz="1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23528" y="1700808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CHAMPIONNAT DE RONDE CAMPAGNE</a:t>
            </a:r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592" y="2132856"/>
            <a:ext cx="8244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Rethondes – 9 &amp; 10 Avril 2011				               11 tireurs ( + 5 / 2010 )</a:t>
            </a:r>
            <a:endParaRPr lang="fr-FR" sz="1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aphicFrame>
        <p:nvGraphicFramePr>
          <p:cNvPr id="6" name="Chart 1"/>
          <p:cNvGraphicFramePr>
            <a:graphicFrameLocks/>
          </p:cNvGraphicFramePr>
          <p:nvPr/>
        </p:nvGraphicFramePr>
        <p:xfrm>
          <a:off x="179512" y="2636912"/>
          <a:ext cx="7128792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2162" name="Picture 2" descr="Tir En Campagne Rethond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140968"/>
            <a:ext cx="1656184" cy="24842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23528" y="1700808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CHAMPIONNAT DE RONDE FEDERAL</a:t>
            </a:r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592" y="2132856"/>
            <a:ext cx="8244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COMPIEGNE– 1 Mai 2011				               42 tireurs ( -8 / 2010 )</a:t>
            </a:r>
            <a:endParaRPr lang="fr-FR" sz="1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aphicFrame>
        <p:nvGraphicFramePr>
          <p:cNvPr id="7" name="Chart 1"/>
          <p:cNvGraphicFramePr>
            <a:graphicFrameLocks/>
          </p:cNvGraphicFramePr>
          <p:nvPr/>
        </p:nvGraphicFramePr>
        <p:xfrm>
          <a:off x="323528" y="2492896"/>
          <a:ext cx="676875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2" descr="http://www.rondedelavalleedeloise.fr/images/photos_orig/photo-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3573016"/>
            <a:ext cx="1872208" cy="1405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23528" y="1700808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CHAMPIONNAT DE RONDE BEURSAULT</a:t>
            </a:r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592" y="2132856"/>
            <a:ext cx="8244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COMPIEGNE– 4 Septembre 2011		                                  65 tireurs ( +15 / 2010 )</a:t>
            </a:r>
            <a:endParaRPr lang="fr-FR" sz="1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/>
        </p:nvGraphicFramePr>
        <p:xfrm>
          <a:off x="323528" y="2564904"/>
          <a:ext cx="6840760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481138" y="15652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23528" y="1700808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u="sng" dirty="0" smtClean="0">
                <a:solidFill>
                  <a:schemeClr val="bg1"/>
                </a:solidFill>
                <a:latin typeface="Arial Rounded MT Bold" pitchFamily="34" charset="0"/>
              </a:rPr>
              <a:t>CHALLENGE ESTIVAL</a:t>
            </a:r>
            <a:endParaRPr lang="fr-FR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99592" y="2132856"/>
            <a:ext cx="8244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CARLEPONT – 28 AOUT 2011		                                 		               11 Equipes</a:t>
            </a:r>
            <a:endParaRPr lang="fr-FR" sz="1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611560" y="2636912"/>
          <a:ext cx="2736304" cy="3456384"/>
        </p:xfrm>
        <a:graphic>
          <a:graphicData uri="http://schemas.openxmlformats.org/drawingml/2006/table">
            <a:tbl>
              <a:tblPr/>
              <a:tblGrid>
                <a:gridCol w="343470"/>
                <a:gridCol w="2392834"/>
              </a:tblGrid>
              <a:tr h="2880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Classement Final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Rethondes 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Cuise La Motte 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Plessis Brion 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Plessis Brion 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Carlepont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Choisy Au Bac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St Sebastien 1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Plessis Brion 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Cuise La Motte 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St Sebastien 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Longueil Annel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899592" y="6309320"/>
            <a:ext cx="8244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Arial Rounded MT Bold" pitchFamily="34" charset="0"/>
              </a:rPr>
              <a:t>Rethondes organisera le Challenge Estival 2012</a:t>
            </a:r>
            <a:endParaRPr lang="fr-FR" sz="1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113668" name="Picture 4" descr="http://www.rondedelavalleedeloise.fr/images/photos_mini/photo-4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2636912"/>
            <a:ext cx="1266825" cy="9525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3670" name="Picture 6" descr="http://www.rondedelavalleedeloise.fr/images/photos_orig/photo-4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293096"/>
            <a:ext cx="3240360" cy="243321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3672" name="Picture 8" descr="http://www.rondedelavalleedeloise.fr/images/photos_orig/photo-44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2276872"/>
            <a:ext cx="2302491" cy="172896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="" xmlns:p14="http://schemas.microsoft.com/office/powerpoint/2010/main" val="149110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6493" y="2967335"/>
            <a:ext cx="5612434" cy="19205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Coupe de Ligue </a:t>
            </a:r>
          </a:p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2011</a:t>
            </a:r>
            <a:endParaRPr lang="fr-FR" sz="54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5326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72" y="1628800"/>
            <a:ext cx="9134128" cy="11521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fr-FR" sz="24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Coupe de ligue par Equipe de Ronde </a:t>
            </a:r>
          </a:p>
          <a:p>
            <a:pPr algn="ctr">
              <a:buNone/>
            </a:pPr>
            <a:r>
              <a:rPr lang="fr-FR" sz="24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Château-Thierry le 18 septembre </a:t>
            </a:r>
          </a:p>
          <a:p>
            <a:pPr algn="ctr">
              <a:buNone/>
            </a:pPr>
            <a:r>
              <a:rPr lang="fr-FR" sz="24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103 tireurs 35 équipes</a:t>
            </a: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buNone/>
            </a:pPr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/>
            <a:endParaRPr lang="fr-FR" dirty="0" smtClean="0">
              <a:latin typeface="Arial Rounded MT Bold" pitchFamily="34" charset="0"/>
            </a:endParaRPr>
          </a:p>
          <a:p>
            <a:endParaRPr lang="fr-FR" dirty="0" smtClean="0">
              <a:latin typeface="Arial Rounded MT Bold" pitchFamily="34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2924944"/>
            <a:ext cx="9144000" cy="4226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fr-FR" sz="9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Cette année 5 équipes représentaient la ronde.</a:t>
            </a:r>
          </a:p>
          <a:p>
            <a:pPr algn="ctr"/>
            <a:endParaRPr lang="fr-FR" sz="900" u="sng" dirty="0" smtClean="0">
              <a:solidFill>
                <a:schemeClr val="accent4">
                  <a:lumMod val="75000"/>
                </a:schemeClr>
              </a:solidFill>
              <a:latin typeface="Arial Rounded MT Bold" pitchFamily="34" charset="0"/>
            </a:endParaRPr>
          </a:p>
          <a:p>
            <a:pPr algn="ctr"/>
            <a:endParaRPr lang="fr-FR" sz="2000" dirty="0" smtClean="0">
              <a:solidFill>
                <a:schemeClr val="accent4">
                  <a:lumMod val="75000"/>
                </a:schemeClr>
              </a:solidFill>
              <a:latin typeface="Arial Rounded MT Bold" pitchFamily="34" charset="0"/>
            </a:endParaRPr>
          </a:p>
          <a:p>
            <a:pPr algn="ctr"/>
            <a:r>
              <a:rPr lang="fr-FR" sz="2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Senior Homme Classique 5</a:t>
            </a:r>
            <a:r>
              <a:rPr lang="fr-FR" sz="2000" baseline="30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ème</a:t>
            </a:r>
          </a:p>
          <a:p>
            <a:pPr algn="ctr"/>
            <a:r>
              <a:rPr lang="fr-FR" sz="2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Senior Homme Classique 9</a:t>
            </a:r>
            <a:r>
              <a:rPr lang="fr-FR" sz="2000" baseline="30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ème</a:t>
            </a:r>
          </a:p>
          <a:p>
            <a:pPr algn="ctr"/>
            <a:r>
              <a:rPr lang="fr-FR" sz="2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Senior Dame Classique 1</a:t>
            </a:r>
            <a:r>
              <a:rPr lang="fr-FR" sz="2000" baseline="30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er</a:t>
            </a:r>
          </a:p>
          <a:p>
            <a:pPr algn="ctr"/>
            <a:r>
              <a:rPr lang="fr-FR" sz="2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Senior Homme Poulies 3</a:t>
            </a:r>
            <a:r>
              <a:rPr lang="fr-FR" sz="2000" baseline="30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ème</a:t>
            </a:r>
          </a:p>
          <a:p>
            <a:pPr algn="ctr"/>
            <a:r>
              <a:rPr lang="fr-FR" sz="2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Jeune Classique 5</a:t>
            </a:r>
            <a:r>
              <a:rPr lang="fr-FR" sz="2000" baseline="30000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ème</a:t>
            </a:r>
          </a:p>
          <a:p>
            <a:pPr algn="ctr"/>
            <a:endParaRPr lang="fr-FR" sz="2000" baseline="30000" dirty="0" smtClean="0">
              <a:solidFill>
                <a:schemeClr val="accent4">
                  <a:lumMod val="75000"/>
                </a:schemeClr>
              </a:solidFill>
              <a:latin typeface="Arial Rounded MT Bold" pitchFamily="34" charset="0"/>
            </a:endParaRPr>
          </a:p>
          <a:p>
            <a:pPr algn="ctr"/>
            <a:endParaRPr lang="fr-FR" sz="2000" baseline="30000" dirty="0" smtClean="0">
              <a:solidFill>
                <a:schemeClr val="accent4">
                  <a:lumMod val="75000"/>
                </a:schemeClr>
              </a:solidFill>
              <a:latin typeface="Arial Rounded MT Bold" pitchFamily="34" charset="0"/>
            </a:endParaRPr>
          </a:p>
          <a:p>
            <a:r>
              <a:rPr lang="fr-FR" sz="16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- Sélection des tireurs terminée le 8 juillet</a:t>
            </a:r>
          </a:p>
          <a:p>
            <a:r>
              <a:rPr lang="fr-FR" sz="16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- Envoi des convocations avec réponse 2 semaines plus tard,</a:t>
            </a:r>
          </a:p>
          <a:p>
            <a:r>
              <a:rPr lang="fr-FR" sz="16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- Si pas de réponse mi-Aout ce sera les tireurs avec un classement inferieur.</a:t>
            </a:r>
          </a:p>
          <a:p>
            <a:endParaRPr lang="fr-FR" sz="1600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endParaRPr lang="fr-FR" sz="2000" b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Picture 4" descr="http://www.rondedelavalleedeloise.fr/images/photos_orig/photo-4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6096">
            <a:off x="6535879" y="4300472"/>
            <a:ext cx="2160240" cy="162214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65542" name="Picture 6" descr="http://www.rondedelavalleedeloise.fr/images/photos_orig/photo-4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05251">
            <a:off x="399282" y="3677547"/>
            <a:ext cx="1906955" cy="14319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  <a:bevelB prst="relaxedInset"/>
          </a:sp3d>
        </p:spPr>
      </p:pic>
    </p:spTree>
    <p:extLst>
      <p:ext uri="{BB962C8B-B14F-4D97-AF65-F5344CB8AC3E}">
        <p14:creationId xmlns="" xmlns:p14="http://schemas.microsoft.com/office/powerpoint/2010/main" val="25899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323528" y="2348880"/>
          <a:ext cx="5215624" cy="4228208"/>
        </p:xfrm>
        <a:graphic>
          <a:graphicData uri="http://schemas.openxmlformats.org/drawingml/2006/table">
            <a:tbl>
              <a:tblPr>
                <a:tableStyleId>{85BE263C-DBD7-4A20-BB59-AAB30ACAA65A}</a:tableStyleId>
              </a:tblPr>
              <a:tblGrid>
                <a:gridCol w="2282293"/>
                <a:gridCol w="292602"/>
                <a:gridCol w="2640729"/>
              </a:tblGrid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Equipe de ligue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00559">
                <a:tc gridSpan="3">
                  <a:txBody>
                    <a:bodyPr/>
                    <a:lstStyle/>
                    <a:p>
                      <a:pPr algn="l" fontAlgn="b"/>
                      <a:endParaRPr lang="fr-FR" sz="5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Jeune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GHYSELINCK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Albane  -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Les Archers de Compiègne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MACAIRE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Alexandre -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Les Archers de Compiègne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POIRET Pierre-Emmanuel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-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Pontoise les Noyon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l" fontAlgn="b"/>
                      <a:endParaRPr lang="fr-FR" sz="5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Femme Senior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DUMONT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Laurence  - </a:t>
                      </a:r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Cie d'Arc de Cuise La Motte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GABAUT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Nathalie - </a:t>
                      </a:r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Cie d'Arc de Cuise La Motte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6749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MATHIEU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Heloise - </a:t>
                      </a:r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Cie d'Arc de Tracy le </a:t>
                      </a:r>
                      <a:r>
                        <a:rPr lang="fr-FR" sz="1000" u="none" strike="noStrike" dirty="0" smtClean="0">
                          <a:latin typeface="Arial Rounded MT Bold" pitchFamily="34" charset="0"/>
                        </a:rPr>
                        <a:t>Mont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l" fontAlgn="b"/>
                      <a:endParaRPr lang="fr-FR" sz="5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</a:tr>
              <a:tr h="17637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Homme Senior 1 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Homme Senior 2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>
                    <a:solidFill>
                      <a:srgbClr val="00B0F0"/>
                    </a:solidFill>
                  </a:tcPr>
                </a:tc>
              </a:tr>
              <a:tr h="91863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GANNE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Thierry </a:t>
                      </a:r>
                      <a:endParaRPr lang="fr-FR" sz="1200" u="none" strike="noStrike" dirty="0" smtClean="0">
                        <a:latin typeface="Arial Rounded MT Bold" pitchFamily="34" charset="0"/>
                      </a:endParaRPr>
                    </a:p>
                    <a:p>
                      <a:pPr algn="ctr" fontAlgn="ctr"/>
                      <a:r>
                        <a:rPr lang="fr-FR" sz="900" u="none" strike="noStrike" dirty="0" smtClean="0">
                          <a:latin typeface="Arial Rounded MT Bold" pitchFamily="34" charset="0"/>
                        </a:rPr>
                        <a:t>Les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Archers de Compiègne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COLLIGNON Nicolas </a:t>
                      </a:r>
                      <a:endParaRPr lang="fr-FR" sz="1200" u="none" strike="noStrike" dirty="0" smtClean="0">
                        <a:latin typeface="Arial Rounded MT Bold" pitchFamily="34" charset="0"/>
                      </a:endParaRPr>
                    </a:p>
                    <a:p>
                      <a:pPr algn="ctr" fontAlgn="ctr"/>
                      <a:r>
                        <a:rPr lang="fr-FR" sz="900" u="none" strike="noStrike" dirty="0" smtClean="0">
                          <a:latin typeface="Arial Rounded MT Bold" pitchFamily="34" charset="0"/>
                        </a:rPr>
                        <a:t>Cie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d'Arc de Rethondes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</a:tr>
              <a:tr h="9186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DELASALLE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Thomas </a:t>
                      </a:r>
                      <a:endParaRPr lang="fr-FR" sz="1200" u="none" strike="noStrike" dirty="0" smtClean="0">
                        <a:latin typeface="Arial Rounded MT Bold" pitchFamily="34" charset="0"/>
                      </a:endParaRPr>
                    </a:p>
                    <a:p>
                      <a:pPr algn="ctr" fontAlgn="ctr"/>
                      <a:r>
                        <a:rPr lang="fr-FR" sz="900" u="none" strike="noStrike" dirty="0" smtClean="0">
                          <a:latin typeface="Arial Rounded MT Bold" pitchFamily="34" charset="0"/>
                        </a:rPr>
                        <a:t>Cie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d'Arc de Rethondes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BOURGEOIS </a:t>
                      </a:r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Jean-claude</a:t>
                      </a:r>
                    </a:p>
                    <a:p>
                      <a:pPr algn="ctr" fontAlgn="ctr"/>
                      <a:r>
                        <a:rPr lang="fr-FR" sz="900" u="none" strike="noStrike" dirty="0" smtClean="0">
                          <a:latin typeface="Arial Rounded MT Bold" pitchFamily="34" charset="0"/>
                        </a:rPr>
                        <a:t>Les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Archers de Compiègne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</a:tr>
              <a:tr h="17637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LEGAY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Benjamin </a:t>
                      </a:r>
                      <a:endParaRPr lang="fr-FR" sz="1200" u="none" strike="noStrike" dirty="0" smtClean="0">
                        <a:latin typeface="Arial Rounded MT Bold" pitchFamily="34" charset="0"/>
                      </a:endParaRPr>
                    </a:p>
                    <a:p>
                      <a:pPr algn="ctr" fontAlgn="ctr"/>
                      <a:r>
                        <a:rPr lang="fr-FR" sz="900" u="none" strike="noStrike" dirty="0" smtClean="0">
                          <a:latin typeface="Arial Rounded MT Bold" pitchFamily="34" charset="0"/>
                        </a:rPr>
                        <a:t>Cie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d'Arc du Plessis Brion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DIDELET Gilles </a:t>
                      </a:r>
                      <a:endParaRPr lang="fr-FR" sz="1200" u="none" strike="noStrike" dirty="0" smtClean="0">
                        <a:latin typeface="Arial Rounded MT Bold" pitchFamily="34" charset="0"/>
                      </a:endParaRPr>
                    </a:p>
                    <a:p>
                      <a:pPr algn="ctr" fontAlgn="ctr"/>
                      <a:r>
                        <a:rPr lang="fr-FR" sz="900" u="none" strike="noStrike" dirty="0" smtClean="0">
                          <a:latin typeface="Arial Rounded MT Bold" pitchFamily="34" charset="0"/>
                        </a:rPr>
                        <a:t>Cie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d'Arc de Cuise La Motte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</a:tr>
              <a:tr h="176376">
                <a:tc gridSpan="3">
                  <a:txBody>
                    <a:bodyPr/>
                    <a:lstStyle/>
                    <a:p>
                      <a:pPr algn="l" fontAlgn="b"/>
                      <a:endParaRPr lang="fr-FR" sz="5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Poulies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LEBLANC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Aime -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Pontoise les Noyon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ARRIBART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Thierry -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Cie d'Arc de Pierrefonds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76376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 smtClean="0">
                          <a:latin typeface="Arial Rounded MT Bold" pitchFamily="34" charset="0"/>
                        </a:rPr>
                        <a:t>BREVIER </a:t>
                      </a:r>
                      <a:r>
                        <a:rPr lang="fr-FR" sz="1200" u="none" strike="noStrike" dirty="0">
                          <a:latin typeface="Arial Rounded MT Bold" pitchFamily="34" charset="0"/>
                        </a:rPr>
                        <a:t>Laurent - </a:t>
                      </a:r>
                      <a:r>
                        <a:rPr lang="fr-FR" sz="900" u="none" strike="noStrike" dirty="0">
                          <a:latin typeface="Arial Rounded MT Bold" pitchFamily="34" charset="0"/>
                        </a:rPr>
                        <a:t>Cie d'Arc de Pierrefonds</a:t>
                      </a:r>
                      <a:endParaRPr lang="fr-FR" sz="9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4593" marR="4593" marT="4593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0" y="1556792"/>
            <a:ext cx="9134128" cy="6480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24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Compositions des équipes de cette année</a:t>
            </a: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buNone/>
            </a:pPr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buNone/>
            </a:pPr>
            <a:endParaRPr lang="fr-FR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/>
            <a:endParaRPr lang="fr-FR" dirty="0" smtClean="0">
              <a:latin typeface="Arial Rounded MT Bold" pitchFamily="34" charset="0"/>
            </a:endParaRPr>
          </a:p>
          <a:p>
            <a:endParaRPr lang="fr-FR" dirty="0" smtClean="0">
              <a:latin typeface="Arial Rounded MT Bold" pitchFamily="34" charset="0"/>
            </a:endParaRPr>
          </a:p>
        </p:txBody>
      </p:sp>
      <p:sp>
        <p:nvSpPr>
          <p:cNvPr id="11" name="Ellipse 10"/>
          <p:cNvSpPr/>
          <p:nvPr/>
        </p:nvSpPr>
        <p:spPr>
          <a:xfrm rot="253936">
            <a:off x="5932639" y="2317069"/>
            <a:ext cx="3128251" cy="236788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Parallélogramme 12"/>
          <p:cNvSpPr/>
          <p:nvPr/>
        </p:nvSpPr>
        <p:spPr>
          <a:xfrm>
            <a:off x="6300192" y="5085184"/>
            <a:ext cx="1800200" cy="1368152"/>
          </a:xfrm>
          <a:prstGeom prst="parallelogram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034034" y="2967335"/>
            <a:ext cx="5075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Coupe D’Hiver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leau 2"/>
          <p:cNvGraphicFramePr>
            <a:graphicFrameLocks noGrp="1"/>
          </p:cNvGraphicFramePr>
          <p:nvPr/>
        </p:nvGraphicFramePr>
        <p:xfrm>
          <a:off x="899592" y="2276872"/>
          <a:ext cx="7344817" cy="4288223"/>
        </p:xfrm>
        <a:graphic>
          <a:graphicData uri="http://schemas.openxmlformats.org/drawingml/2006/table">
            <a:tbl>
              <a:tblPr/>
              <a:tblGrid>
                <a:gridCol w="576064"/>
                <a:gridCol w="2664296"/>
                <a:gridCol w="862755"/>
                <a:gridCol w="730525"/>
                <a:gridCol w="2511177"/>
              </a:tblGrid>
              <a:tr h="19272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Groupe 1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Groupe 3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Le Plessis Brion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Compiègne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Rethondes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La Saint Sébastien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3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Rethondes 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3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Pierrefonds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4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Attichy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4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Cuise La Motte 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Arial Rounded MT Bold"/>
                        </a:rPr>
                        <a:t>5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Cuise La Motte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5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Le Plessis Brion 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Arial Rounded MT Bold"/>
                        </a:rPr>
                        <a:t>6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Tracy le Mont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7582" marR="7582" marT="758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 </a:t>
                      </a:r>
                    </a:p>
                  </a:txBody>
                  <a:tcPr marL="7582" marR="7582" marT="758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Groupe 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Groupe 4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Choisy au Bac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1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Carlepont 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Carlepont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Camelin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3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Longueil Annel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3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Tracy le Mont 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4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Choisy au Bac 2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4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Pontoise les Noyon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5038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5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Rethondes 3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/>
                      </a:endParaRP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5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Arial Rounded MT Bold"/>
                        </a:rPr>
                        <a:t>Pontoise les Noyon 2 </a:t>
                      </a:r>
                    </a:p>
                  </a:txBody>
                  <a:tcPr marL="7582" marR="7582" marT="7582" marB="0" anchor="ctr">
                    <a:lnL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B3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23528" y="1700808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Composition des Groupes 2011 - 2012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844824"/>
            <a:ext cx="8712968" cy="4464536"/>
          </a:xfrm>
        </p:spPr>
        <p:txBody>
          <a:bodyPr>
            <a:noAutofit/>
          </a:bodyPr>
          <a:lstStyle/>
          <a:p>
            <a:pPr marL="137160" indent="0" algn="ctr">
              <a:lnSpc>
                <a:spcPct val="90000"/>
              </a:lnSpc>
              <a:buNone/>
            </a:pPr>
            <a:r>
              <a:rPr lang="fr-FR" sz="2400" u="sng" dirty="0">
                <a:solidFill>
                  <a:schemeClr val="bg1"/>
                </a:solidFill>
                <a:latin typeface="Arial Rounded MT Bold" pitchFamily="34" charset="0"/>
              </a:rPr>
              <a:t>DATES DES RENCONTRES :</a:t>
            </a:r>
            <a:r>
              <a:rPr lang="fr-FR" sz="2400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11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GROUPES </a:t>
            </a:r>
            <a:r>
              <a:rPr lang="fr-FR" sz="2400" dirty="0">
                <a:solidFill>
                  <a:schemeClr val="bg1"/>
                </a:solidFill>
                <a:latin typeface="Arial Rounded MT Bold" pitchFamily="34" charset="0"/>
              </a:rPr>
              <a:t>1 – 2 – 3 </a:t>
            </a: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– 4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fr-FR" sz="2400" dirty="0" smtClean="0">
                <a:solidFill>
                  <a:schemeClr val="bg1"/>
                </a:solidFill>
                <a:latin typeface="Arial Rounded MT Bold" pitchFamily="34" charset="0"/>
              </a:rPr>
              <a:t>Année 2011  = Impaire </a:t>
            </a:r>
            <a:endParaRPr lang="fr-FR" sz="2400" dirty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400" dirty="0">
                <a:solidFill>
                  <a:schemeClr val="bg1"/>
                </a:solidFill>
                <a:latin typeface="Arial Rounded MT Bold" pitchFamily="34" charset="0"/>
              </a:rPr>
              <a:t> 		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5 contre 2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–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3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4 – 1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6  - Le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: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30 octobre 2011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000" dirty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4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5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–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6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3 – 1 contre 2 - Le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: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 13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novembre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2011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000" dirty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2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6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–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5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3 – 4 contre 1 - Le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: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 04 décembre 2011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0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3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2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–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6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contre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4 – 1 contre 5 - Le </a:t>
            </a:r>
            <a:r>
              <a:rPr lang="fr-FR" sz="2000" dirty="0">
                <a:solidFill>
                  <a:schemeClr val="bg1"/>
                </a:solidFill>
                <a:latin typeface="Arial Rounded MT Bold" pitchFamily="34" charset="0"/>
              </a:rPr>
              <a:t>: </a:t>
            </a: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29 Janvier 2012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0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FR" sz="2000" dirty="0" smtClean="0">
                <a:solidFill>
                  <a:schemeClr val="bg1"/>
                </a:solidFill>
                <a:latin typeface="Arial Rounded MT Bold" pitchFamily="34" charset="0"/>
              </a:rPr>
              <a:t>5 contre 6 – 2 contre 4 – 3 contre 1 - Le : 4 Mars 2012</a:t>
            </a:r>
          </a:p>
          <a:p>
            <a:pPr>
              <a:lnSpc>
                <a:spcPct val="90000"/>
              </a:lnSpc>
              <a:buFontTx/>
              <a:buNone/>
            </a:pPr>
            <a:endParaRPr lang="fr-F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endParaRPr lang="fr-FR" sz="24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9098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1783783"/>
              </p:ext>
            </p:extLst>
          </p:nvPr>
        </p:nvGraphicFramePr>
        <p:xfrm>
          <a:off x="611558" y="2132863"/>
          <a:ext cx="7848873" cy="4536491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342963"/>
                <a:gridCol w="1626478"/>
                <a:gridCol w="1626477"/>
                <a:gridCol w="1626478"/>
                <a:gridCol w="1626477"/>
              </a:tblGrid>
              <a:tr h="2613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Groupe 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328">
                <a:tc rowSpan="3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Cuise La Motte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Rethondes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Rethondes 2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Attichy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Le Plessis Brion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Tracy le Mont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Groupe 2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61328">
                <a:tc rowSpan="3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Rethondes 3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 err="1">
                          <a:latin typeface="Arial Rounded MT Bold" pitchFamily="34" charset="0"/>
                        </a:rPr>
                        <a:t>Carlepont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 err="1">
                          <a:latin typeface="Arial Rounded MT Bold" pitchFamily="34" charset="0"/>
                        </a:rPr>
                        <a:t>Longueil</a:t>
                      </a:r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 </a:t>
                      </a:r>
                      <a:r>
                        <a:rPr lang="fr-FR" sz="1000" u="none" strike="noStrike" dirty="0" err="1">
                          <a:latin typeface="Arial Rounded MT Bold" pitchFamily="34" charset="0"/>
                        </a:rPr>
                        <a:t>Annel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Choisy au Bac 2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Choisy </a:t>
                      </a:r>
                      <a:r>
                        <a:rPr lang="fr-FR" sz="1000" u="none" strike="noStrike" dirty="0" smtClean="0">
                          <a:latin typeface="Arial Rounded MT Bold" pitchFamily="34" charset="0"/>
                        </a:rPr>
                        <a:t>au</a:t>
                      </a:r>
                      <a:r>
                        <a:rPr lang="fr-FR" sz="1000" u="none" strike="noStrike" baseline="0" dirty="0" smtClean="0">
                          <a:latin typeface="Arial Rounded MT Bold" pitchFamily="34" charset="0"/>
                        </a:rPr>
                        <a:t> bac  repos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3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Groupe 3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61328">
                <a:tc rowSpan="4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Le Plessis Brion 2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latin typeface="Arial Rounded MT Bold" pitchFamily="34" charset="0"/>
                        </a:rPr>
                        <a:t>La Saint Sébastien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355243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Pierrefonds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latin typeface="Arial Rounded MT Bold" pitchFamily="34" charset="0"/>
                        </a:rPr>
                        <a:t>Cuise La Motte 2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 smtClean="0">
                          <a:latin typeface="Arial Rounded MT Bold" pitchFamily="34" charset="0"/>
                        </a:rPr>
                        <a:t>Compiègne repos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32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Groupe 4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328">
                <a:tc rowSpan="3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 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Pontoise les Noyon 2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latin typeface="Arial Rounded MT Bold" pitchFamily="34" charset="0"/>
                        </a:rPr>
                        <a:t>Camelin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Tracy le Mont 2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  <a:latin typeface="Arial Rounded MT Bold" pitchFamily="34" charset="0"/>
                        </a:rPr>
                        <a:t>VS</a:t>
                      </a:r>
                      <a:endParaRPr lang="fr-FR" sz="1000" b="0" i="0" u="none" strike="noStrike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Pontoise les Noyon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</a:tr>
              <a:tr h="261328">
                <a:tc v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 smtClean="0">
                          <a:effectLst/>
                          <a:latin typeface="Arial Rounded MT Bold" pitchFamily="34" charset="0"/>
                        </a:rPr>
                        <a:t>30-octobre-11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 err="1">
                          <a:latin typeface="Arial Rounded MT Bold" pitchFamily="34" charset="0"/>
                        </a:rPr>
                        <a:t>Carlepont</a:t>
                      </a:r>
                      <a:r>
                        <a:rPr lang="fr-FR" sz="1000" u="none" strike="noStrike" dirty="0">
                          <a:latin typeface="Arial Rounded MT Bold" pitchFamily="34" charset="0"/>
                        </a:rPr>
                        <a:t> </a:t>
                      </a:r>
                      <a:r>
                        <a:rPr lang="fr-FR" sz="1000" u="none" strike="noStrike" dirty="0" smtClean="0">
                          <a:latin typeface="Arial Rounded MT Bold" pitchFamily="34" charset="0"/>
                        </a:rPr>
                        <a:t>2 repos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tint val="20000"/>
                        <a:alpha val="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395536" y="1556792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Match au premier Tour</a:t>
            </a:r>
          </a:p>
        </p:txBody>
      </p:sp>
    </p:spTree>
    <p:extLst>
      <p:ext uri="{BB962C8B-B14F-4D97-AF65-F5344CB8AC3E}">
        <p14:creationId xmlns="" xmlns:p14="http://schemas.microsoft.com/office/powerpoint/2010/main" val="329223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0" y="1340768"/>
          <a:ext cx="9144005" cy="5347520"/>
        </p:xfrm>
        <a:graphic>
          <a:graphicData uri="http://schemas.openxmlformats.org/drawingml/2006/table">
            <a:tbl>
              <a:tblPr/>
              <a:tblGrid>
                <a:gridCol w="944618"/>
                <a:gridCol w="944618"/>
                <a:gridCol w="174251"/>
                <a:gridCol w="174251"/>
                <a:gridCol w="66389"/>
                <a:gridCol w="944618"/>
                <a:gridCol w="944618"/>
                <a:gridCol w="171194"/>
                <a:gridCol w="171194"/>
                <a:gridCol w="66389"/>
                <a:gridCol w="944618"/>
                <a:gridCol w="944618"/>
                <a:gridCol w="174251"/>
                <a:gridCol w="174251"/>
                <a:gridCol w="66389"/>
                <a:gridCol w="944618"/>
                <a:gridCol w="944618"/>
                <a:gridCol w="174251"/>
                <a:gridCol w="174251"/>
              </a:tblGrid>
              <a:tr h="125653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653">
                <a:tc gridSpan="19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Calendrier des dates 2011/2012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12400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30 Octobre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30 Octobre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30 Octobre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30 Octobre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24008"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962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Cuise La Motte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 3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Plessis Brion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 Saint Sébastien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Camelin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Rethondes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Attichy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Longueil</a:t>
                      </a: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fr-FR" sz="1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Annel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Choisy au Bac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Pierrefonds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Cuise La Motte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Tracy le Mont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66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Plessis Brion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Tracy le Mont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Compiègne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65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13 Novembre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13 Novembre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13 Novembre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13 Novembre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Attichy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Cuise La Motte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 3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Cuise La Motte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Plessis Brion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Tracy le Mont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Longueil Annel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Pierrefonds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Tracy le Mont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Plessis Brion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Compiègne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 Saint Sébastien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Camelin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65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04 Décembre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04 Décembre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04 Décembre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04 Décembre 2011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Rethondes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Tracy le Mont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 Saint Sébastien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Camelin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Cuise La Motte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 3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Longueil Annel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Plessis Brion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Pierrefonds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Tracy le Mont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Attichy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Plessis Brion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Cuise La Motte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Compiègne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65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29 Janvier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29 Janvier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29 Janvier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29 Janvier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Rethondes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*</a:t>
                      </a:r>
                    </a:p>
                  </a:txBody>
                  <a:tcPr marL="4880" marR="4880" marT="48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*</a:t>
                      </a:r>
                    </a:p>
                  </a:txBody>
                  <a:tcPr marL="4880" marR="4880" marT="488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Longueil Annel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Pierrefonds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La Saint Sébastien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Tracy le Mont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Camelin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Tracy le Mont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Attichy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Cuise La Motte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Plessis Brion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Cuise La Motte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 3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Compiègne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Plessis Brion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65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04 Mars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04 Mars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04 Mars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04 Mars 2012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86701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Cuise La Motte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Tracy le Mont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Rethondes 3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 Plessis Brion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Repos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Rethondes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Attichy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La Saint Sébastien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Cuise La Motte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Camelin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Pontoise les </a:t>
                      </a:r>
                      <a:r>
                        <a:rPr lang="fr-FR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089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Rethondes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 Plessis Brion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Longueil Annel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Choisy au Bac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Pierrefonds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Compiègne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Tracy le Mont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Carlepont 2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25653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Concernant la Rencontre Rethondes 1 contre 2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Finale le 18 Mars</a:t>
                      </a:r>
                    </a:p>
                  </a:txBody>
                  <a:tcPr marL="4880" marR="4880" marT="488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4008"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Elle aura lieu en novembre</a:t>
                      </a: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880" marR="4880" marT="488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67544" y="3789040"/>
            <a:ext cx="813690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endParaRPr lang="fr-FR" sz="5400" dirty="0" smtClean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indent="-411480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200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Afin de pouvoir déplacer des rencontres il est demandé à chaque équipe de désigner un responsable à contacter pour faciliter la démarche.</a:t>
            </a:r>
          </a:p>
          <a:p>
            <a:pPr indent="-411480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endParaRPr lang="fr-FR" sz="200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indent="-411480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2000" dirty="0" smtClean="0">
                <a:ln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Cette feuille sera accessible sur le site de la ronde à condition de vous enregistrer , onglet La Ronde &gt; Doc privés.</a:t>
            </a:r>
          </a:p>
          <a:p>
            <a:pPr indent="-411480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endParaRPr lang="fr-FR" sz="200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3568" y="1988840"/>
            <a:ext cx="7823231" cy="19205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Responsable d’équipe </a:t>
            </a:r>
          </a:p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de coupe d’hiver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34053" y="2967335"/>
            <a:ext cx="4475904" cy="19205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Commission </a:t>
            </a:r>
          </a:p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Arbitrage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7426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051720" y="2996952"/>
            <a:ext cx="5008486" cy="19205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Nos concours </a:t>
            </a:r>
          </a:p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2011-2012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301752" y="1628801"/>
            <a:ext cx="8503920" cy="51990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fr-FR" sz="2200" u="sng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Tirs en salles :</a:t>
            </a:r>
          </a:p>
          <a:p>
            <a:pPr eaLnBrk="1" hangingPunct="1">
              <a:lnSpc>
                <a:spcPct val="80000"/>
              </a:lnSpc>
              <a:buNone/>
            </a:pPr>
            <a:endParaRPr lang="fr-FR" sz="17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17 - 18 Décembre 2011 :	Choisy au bac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07 - 08 Janvier 2012 :		Compiègne (Champ de l’Oise)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14  Janvier 2012 :		Compiègne (Circuit Régional)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15 Janvier 2012 :		Compiègne Resto du Cœur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fr-FR" sz="22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fr-FR" sz="2200" u="sng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Tirs en campagnes : </a:t>
            </a:r>
          </a:p>
          <a:p>
            <a:pPr eaLnBrk="1" hangingPunct="1">
              <a:lnSpc>
                <a:spcPct val="80000"/>
              </a:lnSpc>
            </a:pPr>
            <a:endParaRPr lang="fr-FR" sz="1500" u="sng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31 Mars 2012 :		Le Plessis Brion (Campagne)</a:t>
            </a:r>
            <a:endParaRPr lang="fr-FR" sz="1700" u="sng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1  Avril 2012: 		Le Plessis Brion (Tir Nature 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7– 8 Avril 2012:	 	Rethondes (Champ de ronde / Champ de l’Oise)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fr-FR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fr-FR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Bouquet Provincial : 13 Mai 2012 (Lacroix st Ouen)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fr-FR" sz="1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marL="534988" indent="-357188">
              <a:lnSpc>
                <a:spcPct val="80000"/>
              </a:lnSpc>
            </a:pPr>
            <a:r>
              <a:rPr lang="fr-FR" sz="2200" u="sng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Tir fédéral :</a:t>
            </a:r>
            <a:r>
              <a:rPr lang="fr-FR" sz="2200" u="sng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  <a:sym typeface="Wingdings" pitchFamily="2" charset="2"/>
              </a:rPr>
              <a:t> </a:t>
            </a:r>
          </a:p>
          <a:p>
            <a:pPr eaLnBrk="1" hangingPunct="1">
              <a:lnSpc>
                <a:spcPct val="80000"/>
              </a:lnSpc>
              <a:buNone/>
            </a:pPr>
            <a:endParaRPr lang="fr-FR" sz="17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01 mai 2012: 		Compiègne Champ de Ronde </a:t>
            </a:r>
          </a:p>
          <a:p>
            <a:pPr algn="ctr" eaLnBrk="1" hangingPunct="1">
              <a:lnSpc>
                <a:spcPct val="80000"/>
              </a:lnSpc>
              <a:buNone/>
            </a:pPr>
            <a:r>
              <a:rPr lang="fr-FR" sz="1700" u="sng" dirty="0" smtClean="0">
                <a:solidFill>
                  <a:schemeClr val="bg1"/>
                </a:solidFill>
                <a:latin typeface="Arial Rounded MT Bold" pitchFamily="34" charset="0"/>
              </a:rPr>
              <a:t>( Attention 6 flèches)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fr-FR" sz="1500" dirty="0" smtClean="0">
              <a:solidFill>
                <a:schemeClr val="accent4">
                  <a:lumMod val="75000"/>
                </a:schemeClr>
              </a:solidFill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fr-FR" sz="2200" u="sng" dirty="0" smtClean="0">
                <a:solidFill>
                  <a:schemeClr val="accent4">
                    <a:lumMod val="75000"/>
                  </a:schemeClr>
                </a:solidFill>
                <a:latin typeface="Arial Rounded MT Bold" pitchFamily="34" charset="0"/>
              </a:rPr>
              <a:t>Tir 3D 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FR" sz="1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fr-FR" sz="1700" dirty="0" smtClean="0">
                <a:solidFill>
                  <a:schemeClr val="bg1"/>
                </a:solidFill>
                <a:latin typeface="Arial Rounded MT Bold" pitchFamily="34" charset="0"/>
              </a:rPr>
              <a:t>7 Octobre 2012 :		Le Plessis Brion</a:t>
            </a:r>
            <a:endParaRPr lang="fr-FR" sz="1700" u="sng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fr-FR" sz="1400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fr-FR" sz="1800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fr-FR" sz="1400" dirty="0" smtClean="0">
              <a:solidFill>
                <a:srgbClr val="FF3300"/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7308304" y="2564904"/>
            <a:ext cx="2123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u="sng" dirty="0" smtClean="0">
                <a:solidFill>
                  <a:schemeClr val="bg1"/>
                </a:solidFill>
                <a:latin typeface="Arial Rounded MT Bold" pitchFamily="34" charset="0"/>
              </a:rPr>
              <a:t>Champ de Ronde</a:t>
            </a:r>
            <a:endParaRPr lang="fr-FR" sz="1600" u="sng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6" name="Accolade fermante 5"/>
          <p:cNvSpPr/>
          <p:nvPr/>
        </p:nvSpPr>
        <p:spPr>
          <a:xfrm>
            <a:off x="7020272" y="2564904"/>
            <a:ext cx="216024" cy="43204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027"/>
          <p:cNvSpPr>
            <a:spLocks noGrp="1" noChangeArrowheads="1"/>
          </p:cNvSpPr>
          <p:nvPr>
            <p:ph idx="1"/>
          </p:nvPr>
        </p:nvSpPr>
        <p:spPr bwMode="auto">
          <a:xfrm>
            <a:off x="301752" y="1412776"/>
            <a:ext cx="8503920" cy="468627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fr-FR" sz="2000" u="sng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Proposition des dates de tir</a:t>
            </a:r>
            <a:r>
              <a:rPr lang="fr-FR" sz="2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(à confirmer)</a:t>
            </a:r>
          </a:p>
        </p:txBody>
      </p:sp>
      <p:sp>
        <p:nvSpPr>
          <p:cNvPr id="47107" name="Text Box 1028"/>
          <p:cNvSpPr txBox="1">
            <a:spLocks noChangeArrowheads="1"/>
          </p:cNvSpPr>
          <p:nvPr/>
        </p:nvSpPr>
        <p:spPr bwMode="auto">
          <a:xfrm>
            <a:off x="539552" y="1916833"/>
            <a:ext cx="7992888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18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mars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: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Finale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du </a:t>
            </a:r>
            <a:r>
              <a:rPr lang="fr-FR" sz="1400" dirty="0" err="1">
                <a:solidFill>
                  <a:schemeClr val="bg1"/>
                </a:solidFill>
                <a:latin typeface="+mj-lt"/>
              </a:rPr>
              <a:t>chp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 d’hiver 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Cuise la motte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24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et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25 mars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: Tir sur cibles ovales	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Cuise la motte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31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et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01 avril 2012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: Tir en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Campagne / nature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Le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Plessis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Brion</a:t>
            </a: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14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et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15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avril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	: Tir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à l’araignée		Pontoise</a:t>
            </a: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07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et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08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avril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: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Tir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en Campagne		Rethondes</a:t>
            </a: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01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mai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: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Fédéral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(Champ de ronde)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Compiègne</a:t>
            </a: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08 mai 2012		: Roi de ronde		St Sébastien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….mai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: Tir aux ballons		Le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Plessis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Brion</a:t>
            </a: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13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mai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: Bouquet Provincial	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Lacroix St Ouen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02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et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03 Juin 2012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: Tir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aux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fléchettes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Carlepont</a:t>
            </a: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09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et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10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juin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2012	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: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Tir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particulier		Tracy</a:t>
            </a: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23 juin au 15 juillet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: Prix de mise		St Sébastien</a:t>
            </a: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…..août 2012		: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Prix de mise		</a:t>
            </a:r>
            <a:r>
              <a:rPr lang="fr-FR" sz="1400" dirty="0" err="1" smtClean="0">
                <a:solidFill>
                  <a:schemeClr val="bg1"/>
                </a:solidFill>
                <a:latin typeface="+mj-lt"/>
              </a:rPr>
              <a:t>Blérancourt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19 Août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: Challenge estival	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Rethondes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02 septembre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: Champ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de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Ronde </a:t>
            </a:r>
            <a:r>
              <a:rPr lang="fr-FR" sz="1400" dirty="0" err="1" smtClean="0">
                <a:solidFill>
                  <a:schemeClr val="bg1"/>
                </a:solidFill>
                <a:latin typeface="+mj-lt"/>
              </a:rPr>
              <a:t>Beursault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Cuise la Motte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08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et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09 sept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: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Tir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à la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capsule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Tracy</a:t>
            </a: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16 Septembre	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: Coupe de ligue	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Picardie (Somme)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15 et 16 sept 2012	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: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Tir à la baballe		St Sébastien</a:t>
            </a: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29 septembre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: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Coupe des Capitaines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Compiègne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06 et 07 Octobre 2012	: Tir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aux Pruneaux		Choisy au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bac</a:t>
            </a: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07 Octobre 2012		: Tir 3D			Le Plessis Brion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 13 et 14 Octobre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: Tir 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aux saucissons		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Cuise la motte</a:t>
            </a:r>
            <a:endParaRPr lang="fr-FR" sz="14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•"/>
            </a:pPr>
            <a:r>
              <a:rPr lang="fr-F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+mj-lt"/>
              </a:rPr>
              <a:t>20 Octobre 2012</a:t>
            </a:r>
            <a:r>
              <a:rPr lang="fr-FR" sz="1400" dirty="0">
                <a:solidFill>
                  <a:schemeClr val="bg1"/>
                </a:solidFill>
                <a:latin typeface="+mj-lt"/>
              </a:rPr>
              <a:t>		: Assemblée générale 	A définir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270807" y="3475166"/>
            <a:ext cx="66023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Questions diverses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1083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051720" y="2996952"/>
            <a:ext cx="5004895" cy="19205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Félicitons nos </a:t>
            </a:r>
            <a:endParaRPr lang="fr-FR" sz="5400" dirty="0" smtClean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champions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7137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0" y="1844824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Championnat de France </a:t>
            </a:r>
            <a:endParaRPr lang="fr-FR" sz="5400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827584" y="3140968"/>
          <a:ext cx="7416823" cy="2802767"/>
        </p:xfrm>
        <a:graphic>
          <a:graphicData uri="http://schemas.openxmlformats.org/drawingml/2006/table">
            <a:tbl>
              <a:tblPr/>
              <a:tblGrid>
                <a:gridCol w="1383450"/>
                <a:gridCol w="2574752"/>
                <a:gridCol w="1601213"/>
                <a:gridCol w="1037587"/>
                <a:gridCol w="819821"/>
              </a:tblGrid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 err="1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Beursault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 France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 smtClean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Noyon  25-09-2011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 1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BARBELLION Remy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 COMPIEGNE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SH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 smtClean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40 /103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50M  France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Dax </a:t>
                      </a:r>
                      <a:r>
                        <a:rPr lang="fr-FR" sz="1100" b="0" i="0" u="none" strike="noStrike" dirty="0" smtClean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20-08-11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GANNE Thierry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 COMPIEGNE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VH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672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70M  France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fr-FR" sz="1100" b="0" i="0" u="none" strike="noStrike" dirty="0" err="1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Chatel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fr-FR" sz="1100" b="0" i="0" u="none" strike="noStrike" dirty="0" smtClean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Guyon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05-07-2011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GANNE Thierry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 COMPIEGNE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VH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596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r-FR" sz="1100" b="0" i="0" u="none" strike="noStrike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3D  France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Chirac </a:t>
                      </a: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fr-FR" sz="1100" b="0" i="0" u="none" strike="noStrike" dirty="0" smtClean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20-08-2011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latin typeface="Arial Rounded MT Bold" pitchFamily="34" charset="0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8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5479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 GOLDSCHMIDT Dora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 COMPIEGNE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VF CO nu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latin typeface="Arial Rounded MT Bold" pitchFamily="34" charset="0"/>
                        </a:rPr>
                        <a:t>583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102528" y="2924944"/>
            <a:ext cx="5012206" cy="19205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Honorons </a:t>
            </a:r>
            <a:r>
              <a:rPr lang="fr-FR" sz="5400" b="1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nos </a:t>
            </a:r>
            <a:endParaRPr lang="fr-FR" sz="5400" b="1" dirty="0" smtClean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indent="-411480" algn="ctr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</a:pPr>
            <a:r>
              <a:rPr lang="fr-FR" sz="5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anciens</a:t>
            </a:r>
            <a:endParaRPr lang="fr-FR" sz="54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0126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MM</a:t>
            </a: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dirty="0" smtClean="0">
                <a:solidFill>
                  <a:srgbClr val="002060"/>
                </a:solidFill>
                <a:latin typeface="Arial Rounded MT Bold" pitchFamily="34" charset="0"/>
              </a:rPr>
              <a:t>Médailles des 30 ans d’Archerie</a:t>
            </a:r>
          </a:p>
          <a:p>
            <a:pPr lvl="8"/>
            <a:endParaRPr lang="fr-FR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/>
            <a:endParaRPr lang="fr-FR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/>
            <a:endParaRPr lang="fr-FR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 algn="just">
              <a:buFont typeface="Wingdings" pitchFamily="2" charset="2"/>
              <a:buChar char="q"/>
            </a:pPr>
            <a:endParaRPr lang="fr-FR" sz="2000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 algn="ctr"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002060"/>
                </a:solidFill>
                <a:latin typeface="Arial Rounded MT Bold" pitchFamily="34" charset="0"/>
              </a:rPr>
              <a:t> Monsieur MORLOT Michel</a:t>
            </a:r>
          </a:p>
          <a:p>
            <a:pPr lvl="8" algn="ctr">
              <a:buNone/>
            </a:pPr>
            <a:endParaRPr lang="fr-FR" sz="2000" dirty="0" smtClean="0">
              <a:solidFill>
                <a:srgbClr val="002060"/>
              </a:solidFill>
              <a:latin typeface="+mj-lt"/>
            </a:endParaRPr>
          </a:p>
          <a:p>
            <a:pPr lvl="8" algn="ctr">
              <a:buNone/>
            </a:pPr>
            <a:r>
              <a:rPr lang="fr-FR" sz="2000" dirty="0" smtClean="0">
                <a:solidFill>
                  <a:srgbClr val="002060"/>
                </a:solidFill>
                <a:latin typeface="+mj-lt"/>
              </a:rPr>
              <a:t> </a:t>
            </a:r>
          </a:p>
          <a:p>
            <a:pPr lvl="8" algn="ctr"/>
            <a:endParaRPr lang="fr-FR" dirty="0" smtClean="0"/>
          </a:p>
          <a:p>
            <a:pPr>
              <a:buNone/>
            </a:pPr>
            <a:endParaRPr lang="fr-FR" dirty="0" smtClean="0"/>
          </a:p>
        </p:txBody>
      </p:sp>
      <p:pic>
        <p:nvPicPr>
          <p:cNvPr id="8" name="Picture 1043" descr="MPj04331730000[1]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65228" r="2158" b="11395"/>
          <a:stretch>
            <a:fillRect/>
          </a:stretch>
        </p:blipFill>
        <p:spPr bwMode="auto">
          <a:xfrm>
            <a:off x="1619672" y="2997763"/>
            <a:ext cx="216024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051720" y="4674895"/>
            <a:ext cx="1008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rgbClr val="002060"/>
                </a:solidFill>
                <a:latin typeface="+mj-lt"/>
              </a:rPr>
              <a:t>30</a:t>
            </a:r>
          </a:p>
          <a:p>
            <a:pPr algn="ctr"/>
            <a:r>
              <a:rPr lang="fr-FR" dirty="0" smtClean="0">
                <a:solidFill>
                  <a:srgbClr val="002060"/>
                </a:solidFill>
                <a:latin typeface="+mj-lt"/>
              </a:rPr>
              <a:t>Ans</a:t>
            </a:r>
            <a:endParaRPr lang="fr-FR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>
          <a:xfrm>
            <a:off x="301752" y="1700808"/>
            <a:ext cx="8503920" cy="4968552"/>
          </a:xfrm>
        </p:spPr>
        <p:txBody>
          <a:bodyPr/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Médaille des 40 ans d’Archerie</a:t>
            </a: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endParaRPr lang="fr-FR" sz="2000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pPr marL="4667250" lvl="8" indent="-273050">
              <a:buFont typeface="Wingdings" pitchFamily="2" charset="2"/>
              <a:buChar char="q"/>
            </a:pPr>
            <a:r>
              <a:rPr lang="fr-FR" sz="20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 Monsieur FRAILLON Philippe</a:t>
            </a:r>
          </a:p>
          <a:p>
            <a:pPr marL="4927600" lvl="8" indent="-260350">
              <a:buNone/>
            </a:pPr>
            <a:endParaRPr lang="fr-FR" sz="2000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pPr marL="4749800" lvl="8" indent="-355600">
              <a:buFont typeface="Wingdings" pitchFamily="2" charset="2"/>
              <a:buChar char="q"/>
            </a:pPr>
            <a:r>
              <a:rPr lang="fr-FR" sz="20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Monsieur  RAVERA Emile</a:t>
            </a:r>
          </a:p>
          <a:p>
            <a:pPr marL="137160" indent="0">
              <a:buNone/>
            </a:pPr>
            <a:endParaRPr lang="fr-FR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</p:txBody>
      </p:sp>
      <p:pic>
        <p:nvPicPr>
          <p:cNvPr id="10" name="Picture 4" descr="MPj04331730000[1]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3731" r="32515" b="11395"/>
          <a:stretch>
            <a:fillRect/>
          </a:stretch>
        </p:blipFill>
        <p:spPr bwMode="auto">
          <a:xfrm>
            <a:off x="1547664" y="2708920"/>
            <a:ext cx="2160526" cy="302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/>
          <p:nvPr/>
        </p:nvSpPr>
        <p:spPr>
          <a:xfrm>
            <a:off x="1979712" y="450912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40 ans</a:t>
            </a:r>
            <a:endParaRPr lang="fr-FR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ce réservé du contenu 7"/>
          <p:cNvSpPr>
            <a:spLocks noGrp="1"/>
          </p:cNvSpPr>
          <p:nvPr>
            <p:ph idx="1"/>
          </p:nvPr>
        </p:nvSpPr>
        <p:spPr>
          <a:xfrm>
            <a:off x="301752" y="1700808"/>
            <a:ext cx="8503920" cy="4968552"/>
          </a:xfrm>
        </p:spPr>
        <p:txBody>
          <a:bodyPr/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Médaille des 50 ans d’Archerie</a:t>
            </a: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endParaRPr lang="fr-FR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endParaRPr lang="fr-FR" sz="2000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endParaRPr lang="fr-FR" sz="2000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endParaRPr lang="fr-FR" sz="2000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pPr marL="4489450" lvl="8" indent="-368300">
              <a:buFont typeface="Wingdings" pitchFamily="2" charset="2"/>
              <a:buChar char="q"/>
            </a:pPr>
            <a:r>
              <a:rPr lang="fr-FR" sz="2000" dirty="0" smtClean="0">
                <a:solidFill>
                  <a:schemeClr val="accent4">
                    <a:lumMod val="50000"/>
                  </a:schemeClr>
                </a:solidFill>
                <a:latin typeface="Arial Rounded MT Bold" pitchFamily="34" charset="0"/>
              </a:rPr>
              <a:t> Monsieur TROUILLET Gérard</a:t>
            </a:r>
          </a:p>
          <a:p>
            <a:pPr marL="4927600" lvl="8" indent="-260350">
              <a:buNone/>
            </a:pPr>
            <a:endParaRPr lang="fr-FR" sz="2000" dirty="0" smtClean="0">
              <a:solidFill>
                <a:schemeClr val="accent4">
                  <a:lumMod val="50000"/>
                </a:schemeClr>
              </a:solidFill>
              <a:latin typeface="Arial Rounded MT Bold" pitchFamily="34" charset="0"/>
            </a:endParaRPr>
          </a:p>
          <a:p>
            <a:pPr marL="137160" indent="0">
              <a:buNone/>
            </a:pPr>
            <a:endParaRPr lang="fr-FR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  <a:p>
            <a:pPr lvl="8"/>
            <a:endParaRPr lang="fr-FR" sz="1800" dirty="0" smtClean="0"/>
          </a:p>
        </p:txBody>
      </p:sp>
      <p:pic>
        <p:nvPicPr>
          <p:cNvPr id="11" name="Picture 4" descr="MPj04331730000[1]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232" r="64012" b="11395"/>
          <a:stretch>
            <a:fillRect/>
          </a:stretch>
        </p:blipFill>
        <p:spPr bwMode="auto">
          <a:xfrm>
            <a:off x="1403648" y="2924944"/>
            <a:ext cx="216058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/>
          <p:nvPr/>
        </p:nvSpPr>
        <p:spPr>
          <a:xfrm>
            <a:off x="1907704" y="479715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50 ans</a:t>
            </a:r>
            <a:endParaRPr lang="fr-FR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763688" y="3140968"/>
            <a:ext cx="568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Verre de l’amitié</a:t>
            </a:r>
            <a:endParaRPr lang="fr-FR" sz="54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075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752" y="1700808"/>
            <a:ext cx="8503920" cy="4680520"/>
          </a:xfrm>
        </p:spPr>
        <p:txBody>
          <a:bodyPr>
            <a:normAutofit fontScale="62500" lnSpcReduction="20000"/>
          </a:bodyPr>
          <a:lstStyle/>
          <a:p>
            <a:endParaRPr lang="fr-FR" dirty="0" smtClean="0">
              <a:solidFill>
                <a:schemeClr val="bg1"/>
              </a:solidFill>
            </a:endParaRPr>
          </a:p>
          <a:p>
            <a:pPr marL="0"/>
            <a:r>
              <a:rPr lang="fr-FR" sz="5400" dirty="0" smtClean="0">
                <a:ln/>
                <a:solidFill>
                  <a:schemeClr val="bg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Merci à tous de votre attention</a:t>
            </a:r>
          </a:p>
          <a:p>
            <a:pPr marL="0"/>
            <a:endParaRPr lang="fr-FR" sz="5400" dirty="0" smtClean="0">
              <a:ln/>
              <a:solidFill>
                <a:schemeClr val="bg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  <a:p>
            <a:pPr marL="0"/>
            <a:r>
              <a:rPr lang="fr-FR" sz="5400" dirty="0" smtClean="0">
                <a:ln/>
                <a:solidFill>
                  <a:schemeClr val="bg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Merci au club de Compiègne</a:t>
            </a:r>
          </a:p>
          <a:p>
            <a:pPr marL="0">
              <a:buNone/>
            </a:pPr>
            <a:endParaRPr lang="fr-FR" sz="5400" dirty="0" smtClean="0">
              <a:ln/>
              <a:solidFill>
                <a:schemeClr val="bg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  <a:p>
            <a:pPr marL="0"/>
            <a:r>
              <a:rPr lang="fr-FR" sz="5400" dirty="0" smtClean="0">
                <a:ln/>
                <a:solidFill>
                  <a:schemeClr val="bg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Bonne saison 2011-2012 </a:t>
            </a:r>
          </a:p>
          <a:p>
            <a:pPr marL="0" algn="ctr">
              <a:buNone/>
            </a:pPr>
            <a:endParaRPr lang="fr-FR" sz="5400" dirty="0" smtClean="0">
              <a:ln/>
              <a:solidFill>
                <a:schemeClr val="bg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  <a:p>
            <a:pPr marL="0" algn="ctr">
              <a:buNone/>
            </a:pPr>
            <a:r>
              <a:rPr lang="fr-FR" sz="5400" dirty="0" smtClean="0">
                <a:ln/>
                <a:solidFill>
                  <a:schemeClr val="bg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Rendez vous le 20 octobre 2012 pour la prochaine AG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778</TotalTime>
  <Words>1345</Words>
  <Application>Microsoft Office PowerPoint</Application>
  <PresentationFormat>Affichage à l'écran (4:3)</PresentationFormat>
  <Paragraphs>940</Paragraphs>
  <Slides>50</Slides>
  <Notes>7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Apex</vt:lpstr>
      <vt:lpstr>Worksheet</vt:lpstr>
      <vt:lpstr>Diapositive 1</vt:lpstr>
      <vt:lpstr>Diapositive 2</vt:lpstr>
      <vt:lpstr>Diapositive 3</vt:lpstr>
      <vt:lpstr>Diapositive 4</vt:lpstr>
      <vt:lpstr>EFFECTIFs DE LA RONDE 2011</vt:lpstr>
      <vt:lpstr>Diapositive 6</vt:lpstr>
      <vt:lpstr>Diapositive 7</vt:lpstr>
      <vt:lpstr>Parite </vt:lpstr>
      <vt:lpstr>Diapositive 9</vt:lpstr>
      <vt:lpstr>Diapositive 10</vt:lpstr>
      <vt:lpstr>Diapositive 11</vt:lpstr>
      <vt:lpstr>Ordre du jour </vt:lpstr>
      <vt:lpstr>Diapositive 13</vt:lpstr>
      <vt:lpstr>Aide aux compagnies</vt:lpstr>
      <vt:lpstr>PRIX AUX NOIRS </vt:lpstr>
      <vt:lpstr>Diapositive 16</vt:lpstr>
      <vt:lpstr>Diapositive 17</vt:lpstr>
      <vt:lpstr>Solde des comptes</vt:lpstr>
      <vt:lpstr>Situation patrimoniale à terme : 2002 à 2011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MM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A.G de Ronde</dc:title>
  <dc:subject>Ronde de la Vallée de l'Oise</dc:subject>
  <dc:creator>Thomas</dc:creator>
  <cp:lastModifiedBy>DELASALLE</cp:lastModifiedBy>
  <cp:revision>212</cp:revision>
  <dcterms:created xsi:type="dcterms:W3CDTF">2010-10-24T10:02:56Z</dcterms:created>
  <dcterms:modified xsi:type="dcterms:W3CDTF">2011-11-02T08:01:20Z</dcterms:modified>
  <cp:category>Diaporama</cp:category>
  <cp:contentStatus>Perso</cp:contentStatus>
</cp:coreProperties>
</file>