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77" r:id="rId5"/>
    <p:sldId id="260" r:id="rId6"/>
    <p:sldId id="263" r:id="rId7"/>
    <p:sldId id="264" r:id="rId8"/>
    <p:sldId id="286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80" r:id="rId17"/>
    <p:sldId id="281" r:id="rId18"/>
    <p:sldId id="282" r:id="rId19"/>
    <p:sldId id="288" r:id="rId20"/>
    <p:sldId id="272" r:id="rId21"/>
    <p:sldId id="287" r:id="rId22"/>
    <p:sldId id="283" r:id="rId23"/>
    <p:sldId id="289" r:id="rId24"/>
    <p:sldId id="290" r:id="rId25"/>
    <p:sldId id="291" r:id="rId26"/>
    <p:sldId id="285" r:id="rId27"/>
    <p:sldId id="275" r:id="rId28"/>
    <p:sldId id="276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e à thème 1 - Accentuation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Style à thème 1 - Accentuation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Style à thème 1 - Accentuation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269D01E-BC32-4049-B463-5C60D7B0CCD2}" styleName="Style à thème 2 - Accentuation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e à thème 2 - Accentuation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e à thème 2 - Accentuation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e à thème 2 - Accentuation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Style à thème 2 - Accentuation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Style à thème 2 - Accentuation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714" autoAdjust="0"/>
  </p:normalViewPr>
  <p:slideViewPr>
    <p:cSldViewPr>
      <p:cViewPr varScale="1">
        <p:scale>
          <a:sx n="75" d="100"/>
          <a:sy n="75" d="100"/>
        </p:scale>
        <p:origin x="-9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plotArea>
      <c:layout>
        <c:manualLayout>
          <c:layoutTarget val="inner"/>
          <c:xMode val="edge"/>
          <c:yMode val="edge"/>
          <c:x val="7.3786720044049084E-2"/>
          <c:y val="3.6166033925435374E-2"/>
          <c:w val="0.73235769301610298"/>
          <c:h val="0.8160371392493776"/>
        </c:manualLayout>
      </c:layout>
      <c:barChart>
        <c:barDir val="col"/>
        <c:grouping val="clustered"/>
        <c:ser>
          <c:idx val="0"/>
          <c:order val="0"/>
          <c:tx>
            <c:strRef>
              <c:f>Feuil1!$B$1</c:f>
              <c:strCache>
                <c:ptCount val="1"/>
                <c:pt idx="0">
                  <c:v>senior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Feuil1!$B$2:$B$4</c:f>
              <c:numCache>
                <c:formatCode>General</c:formatCode>
                <c:ptCount val="3"/>
                <c:pt idx="0">
                  <c:v>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4C3-4D7D-8AB6-9E50DA3B44FA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 veteran</c:v>
                </c:pt>
              </c:strCache>
            </c:strRef>
          </c:tx>
          <c:dLbls>
            <c:dLbl>
              <c:idx val="0"/>
              <c:layout>
                <c:manualLayout>
                  <c:x val="2.637543958525141E-2"/>
                  <c:y val="6.5831351481360325E-3"/>
                </c:manualLayout>
              </c:layout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Feuil1!$C$2:$C$4</c:f>
              <c:numCache>
                <c:formatCode>General</c:formatCode>
                <c:ptCount val="3"/>
                <c:pt idx="0">
                  <c:v>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4C3-4D7D-8AB6-9E50DA3B44FA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veteran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Feuil1!$D$2:$D$4</c:f>
              <c:numCache>
                <c:formatCode>General</c:formatCode>
                <c:ptCount val="3"/>
                <c:pt idx="0">
                  <c:v>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4C3-4D7D-8AB6-9E50DA3B44FA}"/>
            </c:ext>
          </c:extLst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cadet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Feuil1!$E$2:$E$4</c:f>
              <c:numCache>
                <c:formatCode>General</c:formatCode>
                <c:ptCount val="3"/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4C3-4D7D-8AB6-9E50DA3B44FA}"/>
            </c:ext>
          </c:extLst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benjamin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Feuil1!$F$2:$F$4</c:f>
              <c:numCache>
                <c:formatCode>General</c:formatCode>
                <c:ptCount val="3"/>
                <c:pt idx="1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4C3-4D7D-8AB6-9E50DA3B44FA}"/>
            </c:ext>
          </c:extLst>
        </c:ser>
        <c:ser>
          <c:idx val="5"/>
          <c:order val="5"/>
          <c:tx>
            <c:strRef>
              <c:f>Feuil1!$G$1</c:f>
              <c:strCache>
                <c:ptCount val="1"/>
                <c:pt idx="0">
                  <c:v>minime</c:v>
                </c:pt>
              </c:strCache>
            </c:strRef>
          </c:tx>
          <c:dLbls>
            <c:dLbl>
              <c:idx val="1"/>
              <c:layout>
                <c:manualLayout>
                  <c:x val="2.8023904559329502E-2"/>
                  <c:y val="-1.3166270296272186E-2"/>
                </c:manualLayout>
              </c:layout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Feuil1!$G$2:$G$4</c:f>
              <c:numCache>
                <c:formatCode>General</c:formatCode>
                <c:ptCount val="3"/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B4C3-4D7D-8AB6-9E50DA3B44FA}"/>
            </c:ext>
          </c:extLst>
        </c:ser>
        <c:ser>
          <c:idx val="6"/>
          <c:order val="6"/>
          <c:tx>
            <c:strRef>
              <c:f>Feuil1!$H$1</c:f>
              <c:strCache>
                <c:ptCount val="1"/>
                <c:pt idx="0">
                  <c:v>junior</c:v>
                </c:pt>
              </c:strCache>
            </c:strRef>
          </c:tx>
          <c:dLbls>
            <c:dLbl>
              <c:idx val="2"/>
              <c:layout>
                <c:manualLayout>
                  <c:x val="-3.6266229429720812E-2"/>
                  <c:y val="3.2915675740680466E-3"/>
                </c:manualLayout>
              </c:layout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Feuil1!$H$2:$H$4</c:f>
              <c:numCache>
                <c:formatCode>General</c:formatCode>
                <c:ptCount val="3"/>
                <c:pt idx="2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B4C3-4D7D-8AB6-9E50DA3B44FA}"/>
            </c:ext>
          </c:extLst>
        </c:ser>
        <c:ser>
          <c:idx val="7"/>
          <c:order val="7"/>
          <c:tx>
            <c:strRef>
              <c:f>Feuil1!$I$1</c:f>
              <c:strCache>
                <c:ptCount val="1"/>
                <c:pt idx="0">
                  <c:v>poussin</c:v>
                </c:pt>
              </c:strCache>
            </c:strRef>
          </c:tx>
          <c:dLbls>
            <c:dLbl>
              <c:idx val="2"/>
              <c:layout>
                <c:manualLayout>
                  <c:x val="8.2423248703909473E-3"/>
                  <c:y val="-3.2915675740680466E-3"/>
                </c:manualLayout>
              </c:layout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Feuil1!$I$2:$I$4</c:f>
              <c:numCache>
                <c:formatCode>General</c:formatCode>
                <c:ptCount val="3"/>
                <c:pt idx="2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B4C3-4D7D-8AB6-9E50DA3B44FA}"/>
            </c:ext>
          </c:extLst>
        </c:ser>
        <c:dLbls>
          <c:showVal val="1"/>
        </c:dLbls>
        <c:axId val="62093184"/>
        <c:axId val="62094720"/>
      </c:barChart>
      <c:catAx>
        <c:axId val="62093184"/>
        <c:scaling>
          <c:orientation val="minMax"/>
        </c:scaling>
        <c:axPos val="b"/>
        <c:numFmt formatCode="General" sourceLinked="0"/>
        <c:tickLblPos val="nextTo"/>
        <c:crossAx val="62094720"/>
        <c:crosses val="autoZero"/>
        <c:auto val="1"/>
        <c:lblAlgn val="ctr"/>
        <c:lblOffset val="100"/>
      </c:catAx>
      <c:valAx>
        <c:axId val="62094720"/>
        <c:scaling>
          <c:orientation val="minMax"/>
        </c:scaling>
        <c:axPos val="l"/>
        <c:majorGridlines/>
        <c:numFmt formatCode="General" sourceLinked="1"/>
        <c:tickLblPos val="nextTo"/>
        <c:crossAx val="62093184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sz="1800"/>
      </a:pPr>
      <a:endParaRPr lang="fr-FR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xmlns="" val="771462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51464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048233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399827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97729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838738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643911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942879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6207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881568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235569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6379388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490191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01671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312247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9420042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57555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ECDBDE-AC0B-4E14-91ED-FA8EE7C53E09}" type="datetimeFigureOut">
              <a:rPr lang="fr-FR" smtClean="0"/>
              <a:pPr/>
              <a:t>05/03/2016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8879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5451" y="3501008"/>
            <a:ext cx="853310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i="1" u="sng" cap="none" spc="0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ASSEMBLEE GENERALE</a:t>
            </a:r>
          </a:p>
          <a:p>
            <a:pPr algn="ctr"/>
            <a:r>
              <a:rPr lang="fr-FR" sz="5400" i="1" u="sng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</a:t>
            </a:r>
            <a:endParaRPr lang="fr-FR" sz="5400" i="1" u="sng" cap="none" spc="0" dirty="0">
              <a:ln/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/>
            <a:r>
              <a:rPr lang="fr-FR" sz="5400" i="1" u="sng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2015</a:t>
            </a: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66515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04664"/>
            <a:ext cx="7704667" cy="1224136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033464"/>
            <a:ext cx="7704667" cy="4707904"/>
          </a:xfrm>
        </p:spPr>
        <p:txBody>
          <a:bodyPr>
            <a:normAutofit fontScale="32500" lnSpcReduction="20000"/>
          </a:bodyPr>
          <a:lstStyle/>
          <a:p>
            <a:r>
              <a:rPr lang="fr-FR" sz="5500" u="sng" dirty="0">
                <a:ln/>
                <a:latin typeface="Arial Rounded MT Bold" pitchFamily="34" charset="0"/>
              </a:rPr>
              <a:t>Ordre du jour : </a:t>
            </a:r>
          </a:p>
          <a:p>
            <a:endParaRPr lang="fr-FR" sz="5500" dirty="0">
              <a:ln/>
              <a:latin typeface="Arial Rounded MT Bold" pitchFamily="34" charset="0"/>
            </a:endParaRP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Accueil des participants : 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Respects pour nos disparus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Rapport moral : 	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Rapport financier : Quitus au trésorier	 G Leroy	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Rapport de la commission jeunes : 	J Villin, G Trouillet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Rapport de la commission sportive: 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Arbitrage : Denis Paquet.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Questions diverses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Félicitons nos champions: 		Vice Président, JL François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Les médailles de Ronde</a:t>
            </a:r>
          </a:p>
          <a:p>
            <a:pPr indent="-285750"/>
            <a:r>
              <a:rPr lang="fr-FR" sz="5500" dirty="0">
                <a:ln/>
                <a:latin typeface="Arial Rounded MT Bold" pitchFamily="34" charset="0"/>
              </a:rPr>
              <a:t>		</a:t>
            </a:r>
          </a:p>
          <a:p>
            <a:pPr indent="-285750">
              <a:buFont typeface="Wingdings" pitchFamily="2" charset="2"/>
              <a:buChar char="Ø"/>
            </a:pPr>
            <a:endParaRPr lang="fr-FR" sz="5500" dirty="0">
              <a:ln/>
              <a:latin typeface="Arial Rounded MT Bold" pitchFamily="34" charset="0"/>
            </a:endParaRP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97155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086255" y="3717032"/>
            <a:ext cx="497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i="1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 Moral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171599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dirty="0">
                <a:latin typeface="Arial Rounded MT Bold" panose="020F0704030504030204" pitchFamily="34" charset="0"/>
              </a:rPr>
              <a:t>En 2015 </a:t>
            </a:r>
          </a:p>
          <a:p>
            <a:pPr algn="ctr"/>
            <a:r>
              <a:rPr lang="fr-FR" dirty="0">
                <a:latin typeface="Arial Rounded MT Bold" panose="020F0704030504030204" pitchFamily="34" charset="0"/>
              </a:rPr>
              <a:t>Cinq réunions du comité directeur</a:t>
            </a:r>
          </a:p>
          <a:p>
            <a:pPr algn="ctr"/>
            <a:r>
              <a:rPr lang="fr-FR" dirty="0">
                <a:latin typeface="Arial Rounded MT Bold" panose="020F0704030504030204" pitchFamily="34" charset="0"/>
              </a:rPr>
              <a:t>Transformation du site de la Ronde</a:t>
            </a:r>
          </a:p>
          <a:p>
            <a:pPr marL="0" indent="0" algn="ctr">
              <a:buNone/>
            </a:pPr>
            <a:r>
              <a:rPr lang="fr-FR" dirty="0">
                <a:latin typeface="Arial Rounded MT Bold" panose="020F0704030504030204" pitchFamily="34" charset="0"/>
              </a:rPr>
              <a:t>Succès de nos équipes en coupe  de Ligue par équipe de Ronde</a:t>
            </a:r>
          </a:p>
          <a:p>
            <a:pPr marL="0" indent="0" algn="ctr">
              <a:buNone/>
            </a:pPr>
            <a:r>
              <a:rPr lang="fr-FR" dirty="0">
                <a:latin typeface="Arial Rounded MT Bold" panose="020F0704030504030204" pitchFamily="34" charset="0"/>
              </a:rPr>
              <a:t>Les Archers de Rethondes se déplacent à St Avertin en finale de la DRE Classique</a:t>
            </a:r>
          </a:p>
        </p:txBody>
      </p:sp>
    </p:spTree>
    <p:extLst>
      <p:ext uri="{BB962C8B-B14F-4D97-AF65-F5344CB8AC3E}">
        <p14:creationId xmlns:p14="http://schemas.microsoft.com/office/powerpoint/2010/main" xmlns="" val="63588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2204864"/>
            <a:ext cx="8856984" cy="432048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fr-FR" sz="4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EFFECTIF DE LA RONDE 2015</a:t>
            </a:r>
          </a:p>
          <a:p>
            <a:pPr marL="137160" indent="0" algn="ctr">
              <a:buNone/>
            </a:pPr>
            <a:endParaRPr lang="fr-FR" u="sng" dirty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sz="4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304 licenciés au 30 08 2015</a:t>
            </a:r>
          </a:p>
          <a:p>
            <a:pPr marL="137160" indent="0" algn="ctr">
              <a:buNone/>
            </a:pPr>
            <a:endParaRPr lang="fr-FR" sz="1600" dirty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/>
            </a:r>
            <a:br>
              <a:rPr lang="fr-FR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</a:br>
            <a:endParaRPr lang="fr-FR" i="1" dirty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244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97155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060848"/>
            <a:ext cx="7704667" cy="3938968"/>
          </a:xfrm>
        </p:spPr>
        <p:txBody>
          <a:bodyPr/>
          <a:lstStyle/>
          <a:p>
            <a:r>
              <a:rPr lang="fr-F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Répartition des licences</a:t>
            </a:r>
          </a:p>
          <a:p>
            <a:pPr algn="ctr"/>
            <a:r>
              <a:rPr lang="fr-F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Hommes   210</a:t>
            </a:r>
          </a:p>
          <a:p>
            <a:pPr algn="ctr"/>
            <a:r>
              <a:rPr lang="fr-F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Femmes       94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90727944"/>
              </p:ext>
            </p:extLst>
          </p:nvPr>
        </p:nvGraphicFramePr>
        <p:xfrm>
          <a:off x="982663" y="2132856"/>
          <a:ext cx="7704137" cy="385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0"/>
            <a:ext cx="7704667" cy="1099592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31561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Rapport Financier</a:t>
            </a: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Budget Prévisionnel</a:t>
            </a: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Quitus au Trésorier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546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66754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36912"/>
            <a:ext cx="7704667" cy="3332816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  <a:p>
            <a:endParaRPr lang="fr-FR" dirty="0">
              <a:latin typeface="Arial Rounded MT Bold" panose="020F0704030504030204" pitchFamily="34" charset="0"/>
            </a:endParaRP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RAPPORT DE LA COMMISSION JEUNES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73955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  <a:p>
            <a:endParaRPr lang="fr-FR" dirty="0"/>
          </a:p>
          <a:p>
            <a:pPr algn="ctr">
              <a:buNone/>
            </a:pPr>
            <a:endParaRPr lang="fr-FR" dirty="0"/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RAPPORT DE LA COMMISION SPORTIVE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971549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CHAMPIONNAT D’HIVER</a:t>
            </a:r>
          </a:p>
          <a:p>
            <a:pPr algn="ctr"/>
            <a:endParaRPr lang="fr-F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fr-F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12 équipes ont </a:t>
            </a:r>
            <a:r>
              <a:rPr lang="fr-F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participé </a:t>
            </a:r>
            <a:r>
              <a:rPr lang="fr-F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 championnat d’hiver 2015/2016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982133" y="1988840"/>
            <a:ext cx="7704667" cy="449560"/>
          </a:xfrm>
        </p:spPr>
        <p:txBody>
          <a:bodyPr>
            <a:normAutofit fontScale="90000"/>
          </a:bodyPr>
          <a:lstStyle/>
          <a:p>
            <a:pPr lvl="1"/>
            <a:r>
              <a:rPr lang="fr-FR" dirty="0"/>
              <a:t/>
            </a:r>
            <a:br>
              <a:rPr lang="fr-FR" dirty="0"/>
            </a:br>
            <a:r>
              <a:rPr lang="fr-FR" dirty="0"/>
              <a:t>	</a:t>
            </a:r>
            <a:r>
              <a:rPr lang="fr-FR" b="1" dirty="0"/>
              <a:t>Groupe </a:t>
            </a:r>
            <a:r>
              <a:rPr lang="fr-FR" b="1" dirty="0">
                <a:latin typeface="Arial Rounded MT Bold" panose="020F0704030504030204" pitchFamily="34" charset="0"/>
              </a:rPr>
              <a:t>1</a:t>
            </a:r>
            <a:r>
              <a:rPr lang="fr-FR" dirty="0"/>
              <a:t>				</a:t>
            </a:r>
            <a:r>
              <a:rPr lang="fr-FR" b="1" dirty="0"/>
              <a:t>              </a:t>
            </a:r>
            <a:r>
              <a:rPr lang="fr-FR" b="1" dirty="0">
                <a:latin typeface="Arial Rounded MT Bold" panose="020F0704030504030204" pitchFamily="34" charset="0"/>
              </a:rPr>
              <a:t>Groupe 2</a:t>
            </a:r>
            <a:r>
              <a:rPr lang="fr-FR" dirty="0">
                <a:latin typeface="Arial Rounded MT Bold" panose="020F0704030504030204" pitchFamily="34" charset="0"/>
              </a:rPr>
              <a:t>	</a:t>
            </a:r>
          </a:p>
        </p:txBody>
      </p:sp>
      <p:graphicFrame>
        <p:nvGraphicFramePr>
          <p:cNvPr id="16" name="Espace réservé du contenu 1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4263764362"/>
              </p:ext>
            </p:extLst>
          </p:nvPr>
        </p:nvGraphicFramePr>
        <p:xfrm>
          <a:off x="251518" y="2667000"/>
          <a:ext cx="4471080" cy="3543939"/>
        </p:xfrm>
        <a:graphic>
          <a:graphicData uri="http://schemas.openxmlformats.org/drawingml/2006/table">
            <a:tbl>
              <a:tblPr>
                <a:tableStyleId>{E269D01E-BC32-4049-B463-5C60D7B0CCD2}</a:tableStyleId>
              </a:tblPr>
              <a:tblGrid>
                <a:gridCol w="1117770">
                  <a:extLst>
                    <a:ext uri="{9D8B030D-6E8A-4147-A177-3AD203B41FA5}">
                      <a16:colId xmlns:a16="http://schemas.microsoft.com/office/drawing/2014/main" xmlns="" val="3289095763"/>
                    </a:ext>
                  </a:extLst>
                </a:gridCol>
                <a:gridCol w="1117770">
                  <a:extLst>
                    <a:ext uri="{9D8B030D-6E8A-4147-A177-3AD203B41FA5}">
                      <a16:colId xmlns:a16="http://schemas.microsoft.com/office/drawing/2014/main" xmlns="" val="903737115"/>
                    </a:ext>
                  </a:extLst>
                </a:gridCol>
                <a:gridCol w="1117770">
                  <a:extLst>
                    <a:ext uri="{9D8B030D-6E8A-4147-A177-3AD203B41FA5}">
                      <a16:colId xmlns:a16="http://schemas.microsoft.com/office/drawing/2014/main" xmlns="" val="1335084995"/>
                    </a:ext>
                  </a:extLst>
                </a:gridCol>
                <a:gridCol w="1117770">
                  <a:extLst>
                    <a:ext uri="{9D8B030D-6E8A-4147-A177-3AD203B41FA5}">
                      <a16:colId xmlns:a16="http://schemas.microsoft.com/office/drawing/2014/main" xmlns="" val="3291064919"/>
                    </a:ext>
                  </a:extLst>
                </a:gridCol>
              </a:tblGrid>
              <a:tr h="617984"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Pos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Équipe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Score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Pts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extLst>
                  <a:ext uri="{0D108BD9-81ED-4DB2-BD59-A6C34878D82A}">
                    <a16:rowId xmlns:a16="http://schemas.microsoft.com/office/drawing/2014/main" xmlns="" val="1342306647"/>
                  </a:ext>
                </a:extLst>
              </a:tr>
              <a:tr h="615280"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1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Le Plessis Brion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189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16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extLst>
                  <a:ext uri="{0D108BD9-81ED-4DB2-BD59-A6C34878D82A}">
                    <a16:rowId xmlns:a16="http://schemas.microsoft.com/office/drawing/2014/main" xmlns="" val="2299665538"/>
                  </a:ext>
                </a:extLst>
              </a:tr>
              <a:tr h="615280"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2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Tracy le Mont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133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12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extLst>
                  <a:ext uri="{0D108BD9-81ED-4DB2-BD59-A6C34878D82A}">
                    <a16:rowId xmlns:a16="http://schemas.microsoft.com/office/drawing/2014/main" xmlns="" val="3104668867"/>
                  </a:ext>
                </a:extLst>
              </a:tr>
              <a:tr h="615280"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3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Carlepont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124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12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extLst>
                  <a:ext uri="{0D108BD9-81ED-4DB2-BD59-A6C34878D82A}">
                    <a16:rowId xmlns:a16="http://schemas.microsoft.com/office/drawing/2014/main" xmlns="" val="2581976408"/>
                  </a:ext>
                </a:extLst>
              </a:tr>
              <a:tr h="1080115"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4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Pontoise les Noyon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/>
                          <a:latin typeface="Arial Rounded MT Bold" panose="020F0704030504030204" pitchFamily="34" charset="0"/>
                        </a:rPr>
                        <a:t>79</a:t>
                      </a:r>
                      <a:endParaRPr lang="fr-FR" sz="1600" b="1" i="1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8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/>
                </a:tc>
                <a:extLst>
                  <a:ext uri="{0D108BD9-81ED-4DB2-BD59-A6C34878D82A}">
                    <a16:rowId xmlns:a16="http://schemas.microsoft.com/office/drawing/2014/main" xmlns="" val="824177589"/>
                  </a:ext>
                </a:extLst>
              </a:tr>
            </a:tbl>
          </a:graphicData>
        </a:graphic>
      </p:graphicFrame>
      <p:graphicFrame>
        <p:nvGraphicFramePr>
          <p:cNvPr id="17" name="Espace réservé du contenu 1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950641229"/>
              </p:ext>
            </p:extLst>
          </p:nvPr>
        </p:nvGraphicFramePr>
        <p:xfrm>
          <a:off x="4499993" y="2667000"/>
          <a:ext cx="4644010" cy="3504724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215007">
                  <a:extLst>
                    <a:ext uri="{9D8B030D-6E8A-4147-A177-3AD203B41FA5}">
                      <a16:colId xmlns:a16="http://schemas.microsoft.com/office/drawing/2014/main" xmlns="" val="1542516761"/>
                    </a:ext>
                  </a:extLst>
                </a:gridCol>
                <a:gridCol w="1143001">
                  <a:extLst>
                    <a:ext uri="{9D8B030D-6E8A-4147-A177-3AD203B41FA5}">
                      <a16:colId xmlns:a16="http://schemas.microsoft.com/office/drawing/2014/main" xmlns="" val="51641849"/>
                    </a:ext>
                  </a:extLst>
                </a:gridCol>
                <a:gridCol w="1143001">
                  <a:extLst>
                    <a:ext uri="{9D8B030D-6E8A-4147-A177-3AD203B41FA5}">
                      <a16:colId xmlns:a16="http://schemas.microsoft.com/office/drawing/2014/main" xmlns="" val="2151477160"/>
                    </a:ext>
                  </a:extLst>
                </a:gridCol>
                <a:gridCol w="1143001">
                  <a:extLst>
                    <a:ext uri="{9D8B030D-6E8A-4147-A177-3AD203B41FA5}">
                      <a16:colId xmlns:a16="http://schemas.microsoft.com/office/drawing/2014/main" xmlns="" val="1830736833"/>
                    </a:ext>
                  </a:extLst>
                </a:gridCol>
              </a:tblGrid>
              <a:tr h="615280"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 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Équipe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Score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Pts</a:t>
                      </a:r>
                    </a:p>
                  </a:txBody>
                  <a:tcPr marL="36027" marR="36027" marT="22196" marB="22196" anchor="ctr"/>
                </a:tc>
                <a:extLst>
                  <a:ext uri="{0D108BD9-81ED-4DB2-BD59-A6C34878D82A}">
                    <a16:rowId xmlns:a16="http://schemas.microsoft.com/office/drawing/2014/main" xmlns="" val="1857047462"/>
                  </a:ext>
                </a:extLst>
              </a:tr>
              <a:tr h="578768"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Rethondes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156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15</a:t>
                      </a:r>
                    </a:p>
                  </a:txBody>
                  <a:tcPr marL="36027" marR="36027" marT="22196" marB="22196" anchor="ctr"/>
                </a:tc>
                <a:extLst>
                  <a:ext uri="{0D108BD9-81ED-4DB2-BD59-A6C34878D82A}">
                    <a16:rowId xmlns:a16="http://schemas.microsoft.com/office/drawing/2014/main" xmlns="" val="663378187"/>
                  </a:ext>
                </a:extLst>
              </a:tr>
              <a:tr h="1080116"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2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La Saint Sébastien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176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14</a:t>
                      </a:r>
                    </a:p>
                  </a:txBody>
                  <a:tcPr marL="36027" marR="36027" marT="22196" marB="22196" anchor="ctr"/>
                </a:tc>
                <a:extLst>
                  <a:ext uri="{0D108BD9-81ED-4DB2-BD59-A6C34878D82A}">
                    <a16:rowId xmlns:a16="http://schemas.microsoft.com/office/drawing/2014/main" xmlns="" val="582071522"/>
                  </a:ext>
                </a:extLst>
              </a:tr>
              <a:tr h="615280"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3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Cuise La Motte 2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76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9</a:t>
                      </a:r>
                    </a:p>
                  </a:txBody>
                  <a:tcPr marL="36027" marR="36027" marT="22196" marB="22196" anchor="ctr"/>
                </a:tc>
                <a:extLst>
                  <a:ext uri="{0D108BD9-81ED-4DB2-BD59-A6C34878D82A}">
                    <a16:rowId xmlns:a16="http://schemas.microsoft.com/office/drawing/2014/main" xmlns="" val="489515494"/>
                  </a:ext>
                </a:extLst>
              </a:tr>
              <a:tr h="615280"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4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Choisy au Bac 2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86</a:t>
                      </a:r>
                    </a:p>
                  </a:txBody>
                  <a:tcPr marL="36027" marR="36027" marT="22196" marB="22196" anchor="ctr"/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6</a:t>
                      </a:r>
                    </a:p>
                  </a:txBody>
                  <a:tcPr marL="36027" marR="36027" marT="22196" marB="22196" anchor="ctr"/>
                </a:tc>
                <a:extLst>
                  <a:ext uri="{0D108BD9-81ED-4DB2-BD59-A6C34878D82A}">
                    <a16:rowId xmlns:a16="http://schemas.microsoft.com/office/drawing/2014/main" xmlns="" val="3858128459"/>
                  </a:ext>
                </a:extLst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038"/>
            <a:ext cx="9144000" cy="1749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00808"/>
            <a:ext cx="7704667" cy="737592"/>
          </a:xfrm>
        </p:spPr>
        <p:txBody>
          <a:bodyPr/>
          <a:lstStyle/>
          <a:p>
            <a:r>
              <a:rPr lang="fr-FR" dirty="0"/>
              <a:t>Groupe 3</a:t>
            </a:r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97466661"/>
              </p:ext>
            </p:extLst>
          </p:nvPr>
        </p:nvGraphicFramePr>
        <p:xfrm>
          <a:off x="1475655" y="2564904"/>
          <a:ext cx="6336704" cy="3717172"/>
        </p:xfrm>
        <a:graphic>
          <a:graphicData uri="http://schemas.openxmlformats.org/drawingml/2006/table">
            <a:tbl>
              <a:tblPr>
                <a:tableStyleId>{638B1855-1B75-4FBE-930C-398BA8C253C6}</a:tableStyleId>
              </a:tblPr>
              <a:tblGrid>
                <a:gridCol w="337610">
                  <a:extLst>
                    <a:ext uri="{9D8B030D-6E8A-4147-A177-3AD203B41FA5}">
                      <a16:colId xmlns:a16="http://schemas.microsoft.com/office/drawing/2014/main" xmlns="" val="1724197107"/>
                    </a:ext>
                  </a:extLst>
                </a:gridCol>
                <a:gridCol w="1999698">
                  <a:extLst>
                    <a:ext uri="{9D8B030D-6E8A-4147-A177-3AD203B41FA5}">
                      <a16:colId xmlns:a16="http://schemas.microsoft.com/office/drawing/2014/main" xmlns="" val="1320535834"/>
                    </a:ext>
                  </a:extLst>
                </a:gridCol>
                <a:gridCol w="1999698">
                  <a:extLst>
                    <a:ext uri="{9D8B030D-6E8A-4147-A177-3AD203B41FA5}">
                      <a16:colId xmlns:a16="http://schemas.microsoft.com/office/drawing/2014/main" xmlns="" val="2894892110"/>
                    </a:ext>
                  </a:extLst>
                </a:gridCol>
                <a:gridCol w="1999698">
                  <a:extLst>
                    <a:ext uri="{9D8B030D-6E8A-4147-A177-3AD203B41FA5}">
                      <a16:colId xmlns:a16="http://schemas.microsoft.com/office/drawing/2014/main" xmlns="" val="2483251402"/>
                    </a:ext>
                  </a:extLst>
                </a:gridCol>
              </a:tblGrid>
              <a:tr h="509595"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Pos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Équipe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Pts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362140248"/>
                  </a:ext>
                </a:extLst>
              </a:tr>
              <a:tr h="891791"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Choisy au Bac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168</a:t>
                      </a:r>
                    </a:p>
                  </a:txBody>
                  <a:tcPr anchor="ctr"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838023344"/>
                  </a:ext>
                </a:extLst>
              </a:tr>
              <a:tr h="509595"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Compiègne</a:t>
                      </a:r>
                    </a:p>
                  </a:txBody>
                  <a:tcPr anchor="ctr"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134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12</a:t>
                      </a:r>
                    </a:p>
                  </a:txBody>
                  <a:tcPr anchor="ctr">
                    <a:lnL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640054077"/>
                  </a:ext>
                </a:extLst>
              </a:tr>
              <a:tr h="891791"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Cuise La Motte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129</a:t>
                      </a:r>
                    </a:p>
                  </a:txBody>
                  <a:tcPr anchor="ctr">
                    <a:lnT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32842950"/>
                  </a:ext>
                </a:extLst>
              </a:tr>
              <a:tr h="509595"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Larbroye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42098316"/>
                  </a:ext>
                </a:extLst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556792"/>
            <a:ext cx="7704667" cy="1080120"/>
          </a:xfrm>
        </p:spPr>
        <p:txBody>
          <a:bodyPr>
            <a:normAutofit/>
          </a:bodyPr>
          <a:lstStyle/>
          <a:p>
            <a:r>
              <a:rPr lang="fr-FR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492896"/>
            <a:ext cx="7622315" cy="3816424"/>
          </a:xfrm>
        </p:spPr>
        <p:txBody>
          <a:bodyPr>
            <a:normAutofit/>
          </a:bodyPr>
          <a:lstStyle/>
          <a:p>
            <a:endParaRPr lang="fr-FR" dirty="0"/>
          </a:p>
          <a:p>
            <a:r>
              <a:rPr lang="fr-F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Equipe jeunes 1     Termine 1ere</a:t>
            </a:r>
          </a:p>
          <a:p>
            <a:endParaRPr lang="fr-FR" dirty="0"/>
          </a:p>
          <a:p>
            <a:r>
              <a:rPr lang="fr-FR" dirty="0"/>
              <a:t>BEUSNEL Romain Choisy au Bac</a:t>
            </a:r>
          </a:p>
          <a:p>
            <a:r>
              <a:rPr lang="fr-FR" dirty="0"/>
              <a:t> </a:t>
            </a:r>
            <a:r>
              <a:rPr lang="fr-FR" dirty="0" smtClean="0"/>
              <a:t>BISSONNIER </a:t>
            </a:r>
            <a:r>
              <a:rPr lang="fr-FR" dirty="0"/>
              <a:t>Jeanne Choisy au Bac</a:t>
            </a:r>
          </a:p>
          <a:p>
            <a:r>
              <a:rPr lang="fr-FR" dirty="0"/>
              <a:t> COUTANT Raphael Pontoise les Noyon</a:t>
            </a:r>
          </a:p>
          <a:p>
            <a:endParaRPr lang="fr-FR" dirty="0"/>
          </a:p>
          <a:p>
            <a:endParaRPr lang="fr-FR" sz="4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Description Haha lauriers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53934" y="2924944"/>
            <a:ext cx="1863875" cy="1662708"/>
          </a:xfrm>
          <a:prstGeom prst="rect">
            <a:avLst/>
          </a:prstGeom>
        </p:spPr>
      </p:pic>
      <p:sp>
        <p:nvSpPr>
          <p:cNvPr id="7" name="Organigramme : Bande perforée 6"/>
          <p:cNvSpPr/>
          <p:nvPr/>
        </p:nvSpPr>
        <p:spPr>
          <a:xfrm flipH="1">
            <a:off x="3563888" y="5229200"/>
            <a:ext cx="2520280" cy="864095"/>
          </a:xfrm>
          <a:prstGeom prst="flowChartPunchedTap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Une belle compétition</a:t>
            </a:r>
          </a:p>
          <a:p>
            <a:pPr algn="ctr"/>
            <a:r>
              <a:rPr lang="fr-FR" dirty="0"/>
              <a:t>Féli citations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275771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5"/>
            <a:ext cx="7704667" cy="665585"/>
          </a:xfrm>
        </p:spPr>
        <p:txBody>
          <a:bodyPr>
            <a:normAutofit/>
          </a:bodyPr>
          <a:lstStyle/>
          <a:p>
            <a:r>
              <a:rPr lang="fr-FR" sz="2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latin typeface="Arial Rounded MT Bold" panose="020F0704030504030204" pitchFamily="34" charset="0"/>
              </a:rPr>
              <a:t>Equipe jeunes 2   termine </a:t>
            </a: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2éme</a:t>
            </a:r>
          </a:p>
          <a:p>
            <a:endParaRPr lang="fr-FR" dirty="0"/>
          </a:p>
          <a:p>
            <a:r>
              <a:rPr lang="fr-FR" dirty="0"/>
              <a:t>GILLOT Thomas Choisy au Bac</a:t>
            </a:r>
          </a:p>
          <a:p>
            <a:r>
              <a:rPr lang="fr-FR" dirty="0"/>
              <a:t>BUCHET Ophélie Choisy au Bac</a:t>
            </a:r>
          </a:p>
          <a:p>
            <a:r>
              <a:rPr lang="fr-FR" dirty="0"/>
              <a:t>THERON Aymeric Pontoise les Noyon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3361300"/>
            <a:ext cx="1743603" cy="1555416"/>
          </a:xfrm>
          <a:prstGeom prst="rect">
            <a:avLst/>
          </a:prstGeom>
        </p:spPr>
      </p:pic>
      <p:sp>
        <p:nvSpPr>
          <p:cNvPr id="9" name="Parchemin vertical 8"/>
          <p:cNvSpPr/>
          <p:nvPr/>
        </p:nvSpPr>
        <p:spPr>
          <a:xfrm>
            <a:off x="5004048" y="5517232"/>
            <a:ext cx="2592288" cy="1224136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2 équipes sur le podium jeunes super!!</a:t>
            </a:r>
          </a:p>
        </p:txBody>
      </p:sp>
    </p:spTree>
    <p:extLst>
      <p:ext uri="{BB962C8B-B14F-4D97-AF65-F5344CB8AC3E}">
        <p14:creationId xmlns:p14="http://schemas.microsoft.com/office/powerpoint/2010/main" xmlns="" val="422014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5"/>
            <a:ext cx="7704667" cy="665585"/>
          </a:xfrm>
        </p:spPr>
        <p:txBody>
          <a:bodyPr>
            <a:normAutofit/>
          </a:bodyPr>
          <a:lstStyle/>
          <a:p>
            <a:r>
              <a:rPr lang="fr-FR" sz="2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36912"/>
            <a:ext cx="7704667" cy="3332816"/>
          </a:xfrm>
        </p:spPr>
        <p:txBody>
          <a:bodyPr/>
          <a:lstStyle/>
          <a:p>
            <a:r>
              <a:rPr lang="fr-F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Equipe Dames        Termine 1ère</a:t>
            </a:r>
          </a:p>
          <a:p>
            <a:r>
              <a:rPr lang="fr-FR" dirty="0">
                <a:solidFill>
                  <a:srgbClr val="000000"/>
                </a:solidFill>
              </a:rPr>
              <a:t> PAQUET Sabine Compiègne</a:t>
            </a:r>
          </a:p>
          <a:p>
            <a:r>
              <a:rPr lang="fr-FR" dirty="0">
                <a:solidFill>
                  <a:srgbClr val="000000"/>
                </a:solidFill>
              </a:rPr>
              <a:t> DIDELET Delphine Le Plessis Brion </a:t>
            </a:r>
          </a:p>
          <a:p>
            <a:r>
              <a:rPr lang="fr-FR" dirty="0">
                <a:solidFill>
                  <a:srgbClr val="000000"/>
                </a:solidFill>
              </a:rPr>
              <a:t>CAILLEUX Valérie Le Plessis Brion 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3033772"/>
            <a:ext cx="1872208" cy="1866447"/>
          </a:xfrm>
          <a:prstGeom prst="rect">
            <a:avLst/>
          </a:prstGeom>
        </p:spPr>
      </p:pic>
      <p:sp>
        <p:nvSpPr>
          <p:cNvPr id="6" name="Rectangle à coins arrondis 5"/>
          <p:cNvSpPr/>
          <p:nvPr/>
        </p:nvSpPr>
        <p:spPr>
          <a:xfrm>
            <a:off x="4355976" y="5157193"/>
            <a:ext cx="2664296" cy="17269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FFFF00"/>
                </a:solidFill>
              </a:rPr>
              <a:t>Alors rendez vous en 2016?</a:t>
            </a:r>
          </a:p>
          <a:p>
            <a:pPr algn="ctr"/>
            <a:r>
              <a:rPr lang="fr-FR" dirty="0">
                <a:solidFill>
                  <a:srgbClr val="FFFF00"/>
                </a:solidFill>
              </a:rPr>
              <a:t>Chapeaux bas Damoiselles</a:t>
            </a:r>
          </a:p>
        </p:txBody>
      </p:sp>
    </p:spTree>
    <p:extLst>
      <p:ext uri="{BB962C8B-B14F-4D97-AF65-F5344CB8AC3E}">
        <p14:creationId xmlns:p14="http://schemas.microsoft.com/office/powerpoint/2010/main" xmlns="" val="180076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5"/>
            <a:ext cx="7704667" cy="720081"/>
          </a:xfrm>
        </p:spPr>
        <p:txBody>
          <a:bodyPr>
            <a:normAutofit/>
          </a:bodyPr>
          <a:lstStyle/>
          <a:p>
            <a:r>
              <a:rPr lang="fr-FR" sz="2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Equipe Hommes   termine 7 </a:t>
            </a:r>
            <a:r>
              <a:rPr lang="fr-FR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ème</a:t>
            </a: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sur 9</a:t>
            </a:r>
          </a:p>
          <a:p>
            <a:r>
              <a:rPr lang="fr-FR" dirty="0"/>
              <a:t> DESSAINT Christophe Cuise la Motte</a:t>
            </a:r>
          </a:p>
          <a:p>
            <a:r>
              <a:rPr lang="fr-FR" dirty="0"/>
              <a:t> PASQUOTTO Philippe St Sébastien</a:t>
            </a:r>
          </a:p>
          <a:p>
            <a:r>
              <a:rPr lang="fr-FR" dirty="0"/>
              <a:t> BLANDIN Christian St Sébastien 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Smiley Tag :)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5975" y="5325200"/>
            <a:ext cx="1912050" cy="1532800"/>
          </a:xfrm>
          <a:prstGeom prst="rect">
            <a:avLst/>
          </a:prstGeom>
        </p:spPr>
      </p:pic>
      <p:sp>
        <p:nvSpPr>
          <p:cNvPr id="6" name="Bulle ronde 5"/>
          <p:cNvSpPr/>
          <p:nvPr/>
        </p:nvSpPr>
        <p:spPr>
          <a:xfrm>
            <a:off x="5436096" y="4509120"/>
            <a:ext cx="2952328" cy="149069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FFFF00"/>
                </a:solidFill>
              </a:rPr>
              <a:t>Pas dernier  , plaisir de tirer .Journée agréable</a:t>
            </a:r>
          </a:p>
        </p:txBody>
      </p:sp>
    </p:spTree>
    <p:extLst>
      <p:ext uri="{BB962C8B-B14F-4D97-AF65-F5344CB8AC3E}">
        <p14:creationId xmlns:p14="http://schemas.microsoft.com/office/powerpoint/2010/main" xmlns="" val="412610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2132856"/>
            <a:ext cx="7704667" cy="534143"/>
          </a:xfrm>
        </p:spPr>
        <p:txBody>
          <a:bodyPr>
            <a:normAutofit fontScale="90000"/>
          </a:bodyPr>
          <a:lstStyle/>
          <a:p>
            <a: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/>
            </a:r>
            <a:b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</a:br>
            <a: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Participation aux championnats de Ronde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Beursault</a:t>
            </a:r>
            <a:r>
              <a:rPr lang="fr-FR" dirty="0"/>
              <a:t> : 42  participants</a:t>
            </a:r>
          </a:p>
          <a:p>
            <a:r>
              <a:rPr lang="fr-FR" dirty="0"/>
              <a:t>Fédéral:       31 participants</a:t>
            </a:r>
          </a:p>
          <a:p>
            <a:r>
              <a:rPr lang="fr-FR" dirty="0"/>
              <a:t>Salle:             52 participants.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208248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104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Ci-dessous les tableaux  des archers de la Ronde ayant fait un podium.</a:t>
            </a:r>
          </a:p>
          <a:p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Source des </a:t>
            </a:r>
            <a:r>
              <a:rPr lang="fr-FR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Cies</a:t>
            </a: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208248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985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556792"/>
            <a:ext cx="7704667" cy="1440160"/>
          </a:xfrm>
        </p:spPr>
        <p:txBody>
          <a:bodyPr>
            <a:normAutofit/>
          </a:bodyPr>
          <a:lstStyle/>
          <a:p>
            <a:r>
              <a:rPr lang="fr-F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Tableaux des résultats qui nous sont parvenus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2133" y="2667000"/>
            <a:ext cx="7704667" cy="3858344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912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4933" y="2667000"/>
            <a:ext cx="8010525" cy="4191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6737" y="332656"/>
            <a:ext cx="8010525" cy="6525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6737" y="581024"/>
            <a:ext cx="8010525" cy="580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794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16632"/>
            <a:ext cx="6696744" cy="67413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79712" y="3789040"/>
            <a:ext cx="5688632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5660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6"/>
            <a:ext cx="7704667" cy="894184"/>
          </a:xfrm>
        </p:spPr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L’arbitrage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71432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Félicitons:</a:t>
            </a:r>
          </a:p>
          <a:p>
            <a:pPr marL="0" indent="0" algn="ctr">
              <a:buNone/>
            </a:pP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Bruno DUMONT  pour  son intégration dans le corps Arbitral,</a:t>
            </a:r>
          </a:p>
          <a:p>
            <a:pPr marL="0" indent="0">
              <a:buNone/>
            </a:pPr>
            <a:endParaRPr lang="fr-F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et Jean Yves OUDARD pour sa réussite à l’examen de tronc commun.</a:t>
            </a:r>
          </a:p>
          <a:p>
            <a:pPr marL="0" indent="0">
              <a:buNone/>
            </a:pP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 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7" y="1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4190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7"/>
            <a:ext cx="7704667" cy="894183"/>
          </a:xfrm>
        </p:spPr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L’arbitrage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28491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Infos Arbitrage Par</a:t>
            </a:r>
          </a:p>
          <a:p>
            <a:pPr marL="0" indent="0" algn="ctr">
              <a:buNone/>
            </a:pPr>
            <a:r>
              <a:rPr lang="fr-FR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Denis PAQUET </a:t>
            </a:r>
          </a:p>
          <a:p>
            <a:pPr marL="0" indent="0" algn="ctr">
              <a:buNone/>
            </a:pPr>
            <a:r>
              <a:rPr lang="fr-FR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nous félicitons vivement pour sa nomination</a:t>
            </a:r>
          </a:p>
          <a:p>
            <a:pPr marL="0" indent="0" algn="ctr">
              <a:buNone/>
            </a:pP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fr-FR" sz="3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d’Arbitre International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7" y="1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4472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43607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Questions diverses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191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0886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45963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r-FR" dirty="0"/>
          </a:p>
          <a:p>
            <a:pPr algn="ctr"/>
            <a:endParaRPr lang="fr-FR" dirty="0"/>
          </a:p>
          <a:p>
            <a:pPr algn="ctr"/>
            <a:endParaRPr lang="fr-FR" dirty="0"/>
          </a:p>
          <a:p>
            <a:pPr algn="ctr">
              <a:buNone/>
            </a:pPr>
            <a:r>
              <a:rPr lang="fr-FR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LES MEDAILLES D’HONNEUR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191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2042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00078" y="1772816"/>
            <a:ext cx="5986722" cy="3168352"/>
          </a:xfrm>
        </p:spPr>
        <p:txBody>
          <a:bodyPr>
            <a:normAutofit/>
          </a:bodyPr>
          <a:lstStyle/>
          <a:p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Madame DIDELET Delphine</a:t>
            </a:r>
            <a:b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</a:br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/>
            </a:r>
            <a:b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</a:br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Monsieur DIDELET Gilles</a:t>
            </a:r>
          </a:p>
        </p:txBody>
      </p:sp>
      <p:pic>
        <p:nvPicPr>
          <p:cNvPr id="4" name="Picture 4" descr="MPj04331730000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3731" r="32515" b="11395"/>
          <a:stretch>
            <a:fillRect/>
          </a:stretch>
        </p:blipFill>
        <p:spPr bwMode="auto">
          <a:xfrm>
            <a:off x="539552" y="2636912"/>
            <a:ext cx="2160526" cy="302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043609" y="4365104"/>
            <a:ext cx="10081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ans</a:t>
            </a:r>
            <a:endParaRPr lang="fr-FR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027583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Merci à la commune de Pontoise les noyon d’avoir prêté ses locaux</a:t>
            </a: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Merci à la Cie de Pontoise </a:t>
            </a:r>
          </a:p>
          <a:p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Merci à vous tous de votre attention.</a:t>
            </a: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Bonne </a:t>
            </a:r>
            <a:r>
              <a:rPr lang="fr-FR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saison </a:t>
            </a:r>
            <a:r>
              <a:rPr lang="fr-FR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estivale.</a:t>
            </a: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e">
  <a:themeElements>
    <a:clrScheme name="Parallaxe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TM03457496[[fn=Parallaxe]]</Template>
  <TotalTime>1104</TotalTime>
  <Words>446</Words>
  <Application>Microsoft Office PowerPoint</Application>
  <PresentationFormat>Affichage à l'écran (4:3)</PresentationFormat>
  <Paragraphs>179</Paragraphs>
  <Slides>28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29" baseType="lpstr">
      <vt:lpstr>Parallaxe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  Groupe 1                  Groupe 2 </vt:lpstr>
      <vt:lpstr>Groupe 3</vt:lpstr>
      <vt:lpstr>Coupe de Ligue par équipe de Ronde </vt:lpstr>
      <vt:lpstr>Coupe de Ligue par équipe de Ronde </vt:lpstr>
      <vt:lpstr>Coupe de Ligue par équipe de Ronde </vt:lpstr>
      <vt:lpstr>Coupe de Ligue par équipe de Ronde </vt:lpstr>
      <vt:lpstr> Participation aux championnats de Ronde</vt:lpstr>
      <vt:lpstr>Diapositive 19</vt:lpstr>
      <vt:lpstr>Tableaux des résultats qui nous sont parvenus</vt:lpstr>
      <vt:lpstr>Diapositive 21</vt:lpstr>
      <vt:lpstr>Diapositive 22</vt:lpstr>
      <vt:lpstr>L’arbitrage</vt:lpstr>
      <vt:lpstr>L’arbitrage</vt:lpstr>
      <vt:lpstr>Diapositive 25</vt:lpstr>
      <vt:lpstr>Diapositive 26</vt:lpstr>
      <vt:lpstr>Madame DIDELET Delphine  Monsieur DIDELET Gilles</vt:lpstr>
      <vt:lpstr>Diapositive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daniel</dc:creator>
  <cp:lastModifiedBy>Francis</cp:lastModifiedBy>
  <cp:revision>58</cp:revision>
  <dcterms:created xsi:type="dcterms:W3CDTF">2014-03-07T10:57:12Z</dcterms:created>
  <dcterms:modified xsi:type="dcterms:W3CDTF">2016-03-05T17:17:24Z</dcterms:modified>
</cp:coreProperties>
</file>