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  <p:sldMasterId id="2147483878" r:id="rId2"/>
  </p:sldMasterIdLst>
  <p:notesMasterIdLst>
    <p:notesMasterId r:id="rId40"/>
  </p:notesMasterIdLst>
  <p:handoutMasterIdLst>
    <p:handoutMasterId r:id="rId41"/>
  </p:handoutMasterIdLst>
  <p:sldIdLst>
    <p:sldId id="257" r:id="rId3"/>
    <p:sldId id="258" r:id="rId4"/>
    <p:sldId id="271" r:id="rId5"/>
    <p:sldId id="259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284" r:id="rId21"/>
    <p:sldId id="285" r:id="rId22"/>
    <p:sldId id="286" r:id="rId23"/>
    <p:sldId id="261" r:id="rId24"/>
    <p:sldId id="262" r:id="rId25"/>
    <p:sldId id="263" r:id="rId26"/>
    <p:sldId id="264" r:id="rId27"/>
    <p:sldId id="265" r:id="rId28"/>
    <p:sldId id="266" r:id="rId29"/>
    <p:sldId id="287" r:id="rId30"/>
    <p:sldId id="290" r:id="rId31"/>
    <p:sldId id="289" r:id="rId32"/>
    <p:sldId id="267" r:id="rId33"/>
    <p:sldId id="268" r:id="rId34"/>
    <p:sldId id="269" r:id="rId35"/>
    <p:sldId id="292" r:id="rId36"/>
    <p:sldId id="293" r:id="rId37"/>
    <p:sldId id="270" r:id="rId38"/>
    <p:sldId id="291" r:id="rId3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1ED9"/>
    <a:srgbClr val="FF3300"/>
    <a:srgbClr val="FF0066"/>
    <a:srgbClr val="00FFFF"/>
    <a:srgbClr val="FC3514"/>
    <a:srgbClr val="146B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74" autoAdjust="0"/>
    <p:restoredTop sz="94660"/>
  </p:normalViewPr>
  <p:slideViewPr>
    <p:cSldViewPr>
      <p:cViewPr>
        <p:scale>
          <a:sx n="80" d="100"/>
          <a:sy n="80" d="100"/>
        </p:scale>
        <p:origin x="-1176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G:\ronde\AG%202010\EFFCTIS%20ROND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G:\ronde\AG%202010\EFFCTIS%20ROND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G:\ronde\AG%202010\EFFCTIS%20ROND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title>
      <c:tx>
        <c:rich>
          <a:bodyPr/>
          <a:lstStyle/>
          <a:p>
            <a:pPr>
              <a:defRPr/>
            </a:pPr>
            <a:r>
              <a:rPr lang="fr-FR" dirty="0"/>
              <a:t>Parité </a:t>
            </a:r>
            <a:r>
              <a:rPr lang="fr-FR" dirty="0">
                <a:solidFill>
                  <a:srgbClr val="0070C0"/>
                </a:solidFill>
              </a:rPr>
              <a:t>Homme</a:t>
            </a:r>
            <a:r>
              <a:rPr lang="fr-FR" dirty="0"/>
              <a:t> / </a:t>
            </a:r>
            <a:r>
              <a:rPr lang="fr-FR" dirty="0">
                <a:solidFill>
                  <a:srgbClr val="FF0066"/>
                </a:solidFill>
              </a:rPr>
              <a:t>Femme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spPr>
            <a:ln>
              <a:solidFill>
                <a:srgbClr val="146BCA"/>
              </a:solidFill>
            </a:ln>
          </c:spPr>
          <c:marker>
            <c:spPr>
              <a:solidFill>
                <a:srgbClr val="146BCA"/>
              </a:solidFill>
              <a:ln>
                <a:solidFill>
                  <a:srgbClr val="146BCA"/>
                </a:solidFill>
              </a:ln>
            </c:spPr>
          </c:marker>
          <c:cat>
            <c:strRef>
              <c:f>'EFFECTIFS RONDE'!$A$2:$A$20</c:f>
              <c:strCache>
                <c:ptCount val="19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</c:strCache>
            </c:strRef>
          </c:cat>
          <c:val>
            <c:numRef>
              <c:f>'EFFECTIFS RONDE'!$C$2:$C$20</c:f>
              <c:numCache>
                <c:formatCode>General</c:formatCode>
                <c:ptCount val="19"/>
                <c:pt idx="0">
                  <c:v>336</c:v>
                </c:pt>
                <c:pt idx="1">
                  <c:v>336</c:v>
                </c:pt>
                <c:pt idx="2">
                  <c:v>323</c:v>
                </c:pt>
                <c:pt idx="3">
                  <c:v>334</c:v>
                </c:pt>
                <c:pt idx="4">
                  <c:v>354</c:v>
                </c:pt>
                <c:pt idx="5">
                  <c:v>329</c:v>
                </c:pt>
                <c:pt idx="6">
                  <c:v>301</c:v>
                </c:pt>
                <c:pt idx="7">
                  <c:v>328</c:v>
                </c:pt>
                <c:pt idx="8">
                  <c:v>309</c:v>
                </c:pt>
                <c:pt idx="9">
                  <c:v>315</c:v>
                </c:pt>
                <c:pt idx="10" formatCode="0">
                  <c:v>304</c:v>
                </c:pt>
                <c:pt idx="11" formatCode="0">
                  <c:v>291</c:v>
                </c:pt>
                <c:pt idx="12" formatCode="0">
                  <c:v>281</c:v>
                </c:pt>
                <c:pt idx="13" formatCode="0">
                  <c:v>288</c:v>
                </c:pt>
                <c:pt idx="14">
                  <c:v>292</c:v>
                </c:pt>
                <c:pt idx="15">
                  <c:v>251</c:v>
                </c:pt>
                <c:pt idx="16" formatCode="0">
                  <c:v>249</c:v>
                </c:pt>
                <c:pt idx="17" formatCode="0">
                  <c:v>266</c:v>
                </c:pt>
                <c:pt idx="18" formatCode="0">
                  <c:v>257</c:v>
                </c:pt>
              </c:numCache>
            </c:numRef>
          </c:val>
          <c:smooth val="0"/>
        </c:ser>
        <c:ser>
          <c:idx val="0"/>
          <c:order val="1"/>
          <c:spPr>
            <a:ln>
              <a:solidFill>
                <a:srgbClr val="FF0066"/>
              </a:solidFill>
            </a:ln>
          </c:spPr>
          <c:marker>
            <c:spPr>
              <a:solidFill>
                <a:srgbClr val="FF0066"/>
              </a:solidFill>
              <a:ln>
                <a:solidFill>
                  <a:srgbClr val="FF0066"/>
                </a:solidFill>
              </a:ln>
            </c:spPr>
          </c:marker>
          <c:val>
            <c:numRef>
              <c:f>'EFFECTIFS RONDE'!$D$2:$D$20</c:f>
              <c:numCache>
                <c:formatCode>General</c:formatCode>
                <c:ptCount val="19"/>
                <c:pt idx="0">
                  <c:v>50</c:v>
                </c:pt>
                <c:pt idx="1">
                  <c:v>63</c:v>
                </c:pt>
                <c:pt idx="2">
                  <c:v>59</c:v>
                </c:pt>
                <c:pt idx="3">
                  <c:v>63</c:v>
                </c:pt>
                <c:pt idx="4">
                  <c:v>65</c:v>
                </c:pt>
                <c:pt idx="5">
                  <c:v>61</c:v>
                </c:pt>
                <c:pt idx="6">
                  <c:v>64</c:v>
                </c:pt>
                <c:pt idx="7">
                  <c:v>74</c:v>
                </c:pt>
                <c:pt idx="8">
                  <c:v>69</c:v>
                </c:pt>
                <c:pt idx="9">
                  <c:v>76</c:v>
                </c:pt>
                <c:pt idx="10" formatCode="0">
                  <c:v>65</c:v>
                </c:pt>
                <c:pt idx="11" formatCode="0">
                  <c:v>71</c:v>
                </c:pt>
                <c:pt idx="12" formatCode="0">
                  <c:v>75</c:v>
                </c:pt>
                <c:pt idx="13" formatCode="0">
                  <c:v>73</c:v>
                </c:pt>
                <c:pt idx="14">
                  <c:v>88</c:v>
                </c:pt>
                <c:pt idx="15">
                  <c:v>84</c:v>
                </c:pt>
                <c:pt idx="16" formatCode="0">
                  <c:v>89</c:v>
                </c:pt>
                <c:pt idx="17" formatCode="0">
                  <c:v>94</c:v>
                </c:pt>
                <c:pt idx="18" formatCode="0">
                  <c:v>91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236672"/>
        <c:axId val="37664256"/>
      </c:lineChart>
      <c:catAx>
        <c:axId val="36236672"/>
        <c:scaling>
          <c:orientation val="minMax"/>
        </c:scaling>
        <c:delete val="0"/>
        <c:axPos val="b"/>
        <c:majorTickMark val="none"/>
        <c:minorTickMark val="none"/>
        <c:tickLblPos val="nextTo"/>
        <c:crossAx val="37664256"/>
        <c:crosses val="autoZero"/>
        <c:auto val="1"/>
        <c:lblAlgn val="ctr"/>
        <c:lblOffset val="100"/>
        <c:noMultiLvlLbl val="0"/>
      </c:catAx>
      <c:valAx>
        <c:axId val="3766425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36236672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3700215342503367E-2"/>
          <c:y val="0.21717682410287745"/>
          <c:w val="0.73268262746219726"/>
          <c:h val="0.65650084018442434"/>
        </c:manualLayout>
      </c:layout>
      <c:lineChart>
        <c:grouping val="standard"/>
        <c:varyColors val="0"/>
        <c:ser>
          <c:idx val="0"/>
          <c:order val="0"/>
          <c:tx>
            <c:v>POUSSINS</c:v>
          </c:tx>
          <c:spPr>
            <a:ln>
              <a:solidFill>
                <a:srgbClr val="FFFF00"/>
              </a:solidFill>
            </a:ln>
          </c:spPr>
          <c:marker>
            <c:symbol val="none"/>
          </c:marker>
          <c:cat>
            <c:strRef>
              <c:f>'EFFECTIFS RONDE'!$A$13:$A$21</c:f>
              <c:strCache>
                <c:ptCount val="9"/>
                <c:pt idx="0">
                  <c:v>02</c:v>
                </c:pt>
                <c:pt idx="1">
                  <c:v>03</c:v>
                </c:pt>
                <c:pt idx="2">
                  <c:v>04</c:v>
                </c:pt>
                <c:pt idx="3">
                  <c:v>05</c:v>
                </c:pt>
                <c:pt idx="4">
                  <c:v>06</c:v>
                </c:pt>
                <c:pt idx="5">
                  <c:v>07</c:v>
                </c:pt>
                <c:pt idx="6">
                  <c:v>08</c:v>
                </c:pt>
                <c:pt idx="7">
                  <c:v>09</c:v>
                </c:pt>
                <c:pt idx="8">
                  <c:v>10</c:v>
                </c:pt>
              </c:strCache>
            </c:strRef>
          </c:cat>
          <c:val>
            <c:numRef>
              <c:f>'EFFECTIFS RONDE'!$E$13:$E$21</c:f>
              <c:numCache>
                <c:formatCode>General</c:formatCode>
                <c:ptCount val="9"/>
                <c:pt idx="0">
                  <c:v>10</c:v>
                </c:pt>
                <c:pt idx="1">
                  <c:v>6</c:v>
                </c:pt>
                <c:pt idx="2">
                  <c:v>7</c:v>
                </c:pt>
                <c:pt idx="3">
                  <c:v>19</c:v>
                </c:pt>
                <c:pt idx="4">
                  <c:v>19</c:v>
                </c:pt>
                <c:pt idx="5">
                  <c:v>13</c:v>
                </c:pt>
                <c:pt idx="6">
                  <c:v>17</c:v>
                </c:pt>
                <c:pt idx="7">
                  <c:v>19</c:v>
                </c:pt>
                <c:pt idx="8">
                  <c:v>23</c:v>
                </c:pt>
              </c:numCache>
            </c:numRef>
          </c:val>
          <c:smooth val="0"/>
        </c:ser>
        <c:ser>
          <c:idx val="1"/>
          <c:order val="1"/>
          <c:tx>
            <c:v>BENJAMINS</c:v>
          </c:tx>
          <c:spPr>
            <a:ln>
              <a:solidFill>
                <a:srgbClr val="E21ED9"/>
              </a:solidFill>
            </a:ln>
          </c:spPr>
          <c:marker>
            <c:symbol val="none"/>
          </c:marker>
          <c:val>
            <c:numRef>
              <c:f>'EFFECTIFS RONDE'!$F$13:$F$21</c:f>
              <c:numCache>
                <c:formatCode>General</c:formatCode>
                <c:ptCount val="9"/>
                <c:pt idx="0">
                  <c:v>25</c:v>
                </c:pt>
                <c:pt idx="1">
                  <c:v>33</c:v>
                </c:pt>
                <c:pt idx="2">
                  <c:v>33</c:v>
                </c:pt>
                <c:pt idx="3">
                  <c:v>29</c:v>
                </c:pt>
                <c:pt idx="4">
                  <c:v>37</c:v>
                </c:pt>
                <c:pt idx="5">
                  <c:v>25</c:v>
                </c:pt>
                <c:pt idx="6">
                  <c:v>35</c:v>
                </c:pt>
                <c:pt idx="7">
                  <c:v>33</c:v>
                </c:pt>
                <c:pt idx="8">
                  <c:v>38</c:v>
                </c:pt>
              </c:numCache>
            </c:numRef>
          </c:val>
          <c:smooth val="0"/>
        </c:ser>
        <c:ser>
          <c:idx val="2"/>
          <c:order val="2"/>
          <c:tx>
            <c:v>MINIMES</c:v>
          </c:tx>
          <c:marker>
            <c:symbol val="none"/>
          </c:marker>
          <c:trendline>
            <c:trendlineType val="linear"/>
            <c:dispRSqr val="0"/>
            <c:dispEq val="0"/>
          </c:trendline>
          <c:val>
            <c:numRef>
              <c:f>'EFFECTIFS RONDE'!$G$13:$G$21</c:f>
              <c:numCache>
                <c:formatCode>General</c:formatCode>
                <c:ptCount val="9"/>
                <c:pt idx="0">
                  <c:v>39</c:v>
                </c:pt>
                <c:pt idx="1">
                  <c:v>30</c:v>
                </c:pt>
                <c:pt idx="2">
                  <c:v>33</c:v>
                </c:pt>
                <c:pt idx="3">
                  <c:v>31</c:v>
                </c:pt>
                <c:pt idx="4">
                  <c:v>35</c:v>
                </c:pt>
                <c:pt idx="5">
                  <c:v>35</c:v>
                </c:pt>
                <c:pt idx="6">
                  <c:v>31</c:v>
                </c:pt>
                <c:pt idx="7">
                  <c:v>33</c:v>
                </c:pt>
                <c:pt idx="8">
                  <c:v>39</c:v>
                </c:pt>
              </c:numCache>
            </c:numRef>
          </c:val>
          <c:smooth val="0"/>
        </c:ser>
        <c:ser>
          <c:idx val="3"/>
          <c:order val="3"/>
          <c:tx>
            <c:v>CADETS</c:v>
          </c:tx>
          <c:spPr>
            <a:ln>
              <a:solidFill>
                <a:srgbClr val="00FFFF"/>
              </a:solidFill>
            </a:ln>
          </c:spPr>
          <c:marker>
            <c:symbol val="none"/>
          </c:marker>
          <c:val>
            <c:numRef>
              <c:f>'EFFECTIFS RONDE'!$H$13:$H$21</c:f>
              <c:numCache>
                <c:formatCode>General</c:formatCode>
                <c:ptCount val="9"/>
                <c:pt idx="0">
                  <c:v>31</c:v>
                </c:pt>
                <c:pt idx="1">
                  <c:v>21</c:v>
                </c:pt>
                <c:pt idx="2">
                  <c:v>28</c:v>
                </c:pt>
                <c:pt idx="3">
                  <c:v>25</c:v>
                </c:pt>
                <c:pt idx="4">
                  <c:v>24</c:v>
                </c:pt>
                <c:pt idx="5">
                  <c:v>25</c:v>
                </c:pt>
                <c:pt idx="6">
                  <c:v>25</c:v>
                </c:pt>
                <c:pt idx="7">
                  <c:v>26</c:v>
                </c:pt>
                <c:pt idx="8">
                  <c:v>21</c:v>
                </c:pt>
              </c:numCache>
            </c:numRef>
          </c:val>
          <c:smooth val="0"/>
        </c:ser>
        <c:ser>
          <c:idx val="4"/>
          <c:order val="4"/>
          <c:tx>
            <c:v>JUNIORS</c:v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val>
            <c:numRef>
              <c:f>'EFFECTIFS RONDE'!$I$13:$I$21</c:f>
              <c:numCache>
                <c:formatCode>General</c:formatCode>
                <c:ptCount val="9"/>
                <c:pt idx="0">
                  <c:v>15</c:v>
                </c:pt>
                <c:pt idx="1">
                  <c:v>34</c:v>
                </c:pt>
                <c:pt idx="2">
                  <c:v>14</c:v>
                </c:pt>
                <c:pt idx="3">
                  <c:v>12</c:v>
                </c:pt>
                <c:pt idx="4">
                  <c:v>17</c:v>
                </c:pt>
                <c:pt idx="5">
                  <c:v>13</c:v>
                </c:pt>
                <c:pt idx="6">
                  <c:v>12</c:v>
                </c:pt>
                <c:pt idx="7">
                  <c:v>19</c:v>
                </c:pt>
                <c:pt idx="8">
                  <c:v>16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194496"/>
        <c:axId val="73204480"/>
      </c:lineChart>
      <c:catAx>
        <c:axId val="73194496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>
            <a:solidFill>
              <a:srgbClr val="FF0000"/>
            </a:solidFill>
          </a:ln>
        </c:spPr>
        <c:txPr>
          <a:bodyPr/>
          <a:lstStyle/>
          <a:p>
            <a:pPr>
              <a:defRPr sz="1080" b="1" i="0" baseline="0">
                <a:solidFill>
                  <a:srgbClr val="FFFF00"/>
                </a:solidFill>
                <a:latin typeface="Comic Sans MS" pitchFamily="66" charset="0"/>
              </a:defRPr>
            </a:pPr>
            <a:endParaRPr lang="fr-FR"/>
          </a:p>
        </c:txPr>
        <c:crossAx val="73204480"/>
        <c:crosses val="autoZero"/>
        <c:auto val="1"/>
        <c:lblAlgn val="ctr"/>
        <c:lblOffset val="100"/>
        <c:noMultiLvlLbl val="0"/>
      </c:catAx>
      <c:valAx>
        <c:axId val="732044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>
            <a:solidFill>
              <a:srgbClr val="FF0000"/>
            </a:solidFill>
          </a:ln>
        </c:spPr>
        <c:txPr>
          <a:bodyPr/>
          <a:lstStyle/>
          <a:p>
            <a:pPr>
              <a:defRPr sz="1080" b="1" i="0" baseline="0">
                <a:solidFill>
                  <a:srgbClr val="FFFF00"/>
                </a:solidFill>
                <a:latin typeface="Comic Sans MS" pitchFamily="66" charset="0"/>
              </a:defRPr>
            </a:pPr>
            <a:endParaRPr lang="fr-FR"/>
          </a:p>
        </c:txPr>
        <c:crossAx val="7319449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noFill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v>seniors</c:v>
          </c:tx>
          <c:spPr>
            <a:ln>
              <a:solidFill>
                <a:srgbClr val="FFFF00"/>
              </a:solidFill>
            </a:ln>
          </c:spPr>
          <c:marker>
            <c:symbol val="none"/>
          </c:marker>
          <c:cat>
            <c:strRef>
              <c:f>'EFFECTIFS RONDE'!$A$13:$A$21</c:f>
              <c:strCache>
                <c:ptCount val="9"/>
                <c:pt idx="0">
                  <c:v>02</c:v>
                </c:pt>
                <c:pt idx="1">
                  <c:v>03</c:v>
                </c:pt>
                <c:pt idx="2">
                  <c:v>04</c:v>
                </c:pt>
                <c:pt idx="3">
                  <c:v>05</c:v>
                </c:pt>
                <c:pt idx="4">
                  <c:v>06</c:v>
                </c:pt>
                <c:pt idx="5">
                  <c:v>07</c:v>
                </c:pt>
                <c:pt idx="6">
                  <c:v>08</c:v>
                </c:pt>
                <c:pt idx="7">
                  <c:v>09</c:v>
                </c:pt>
                <c:pt idx="8">
                  <c:v>10</c:v>
                </c:pt>
              </c:strCache>
            </c:strRef>
          </c:cat>
          <c:val>
            <c:numRef>
              <c:f>'EFFECTIFS RONDE'!$J$13:$J$21</c:f>
              <c:numCache>
                <c:formatCode>General</c:formatCode>
                <c:ptCount val="9"/>
                <c:pt idx="0">
                  <c:v>153</c:v>
                </c:pt>
                <c:pt idx="1">
                  <c:v>140</c:v>
                </c:pt>
                <c:pt idx="2">
                  <c:v>140</c:v>
                </c:pt>
                <c:pt idx="3">
                  <c:v>136</c:v>
                </c:pt>
                <c:pt idx="4">
                  <c:v>146</c:v>
                </c:pt>
                <c:pt idx="5">
                  <c:v>131</c:v>
                </c:pt>
                <c:pt idx="6">
                  <c:v>125</c:v>
                </c:pt>
                <c:pt idx="7">
                  <c:v>129</c:v>
                </c:pt>
                <c:pt idx="8">
                  <c:v>111</c:v>
                </c:pt>
              </c:numCache>
            </c:numRef>
          </c:val>
          <c:smooth val="0"/>
        </c:ser>
        <c:ser>
          <c:idx val="1"/>
          <c:order val="1"/>
          <c:tx>
            <c:v>veterans</c:v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val>
            <c:numRef>
              <c:f>'EFFECTIFS RONDE'!$K$13:$K$21</c:f>
              <c:numCache>
                <c:formatCode>General</c:formatCode>
                <c:ptCount val="9"/>
                <c:pt idx="0">
                  <c:v>42</c:v>
                </c:pt>
                <c:pt idx="1">
                  <c:v>42</c:v>
                </c:pt>
                <c:pt idx="2">
                  <c:v>38</c:v>
                </c:pt>
                <c:pt idx="3">
                  <c:v>41</c:v>
                </c:pt>
                <c:pt idx="4">
                  <c:v>39</c:v>
                </c:pt>
                <c:pt idx="5">
                  <c:v>37</c:v>
                </c:pt>
                <c:pt idx="6">
                  <c:v>40</c:v>
                </c:pt>
                <c:pt idx="7">
                  <c:v>47</c:v>
                </c:pt>
                <c:pt idx="8">
                  <c:v>52</c:v>
                </c:pt>
              </c:numCache>
            </c:numRef>
          </c:val>
          <c:smooth val="0"/>
        </c:ser>
        <c:ser>
          <c:idx val="2"/>
          <c:order val="2"/>
          <c:tx>
            <c:v>super veterans</c:v>
          </c:tx>
          <c:spPr>
            <a:ln>
              <a:solidFill>
                <a:srgbClr val="00FFFF"/>
              </a:solidFill>
            </a:ln>
          </c:spPr>
          <c:marker>
            <c:symbol val="none"/>
          </c:marker>
          <c:val>
            <c:numRef>
              <c:f>'EFFECTIFS RONDE'!$L$13:$L$21</c:f>
              <c:numCache>
                <c:formatCode>General</c:formatCode>
                <c:ptCount val="9"/>
                <c:pt idx="0">
                  <c:v>54</c:v>
                </c:pt>
                <c:pt idx="1">
                  <c:v>12</c:v>
                </c:pt>
                <c:pt idx="2">
                  <c:v>8</c:v>
                </c:pt>
                <c:pt idx="3">
                  <c:v>16</c:v>
                </c:pt>
                <c:pt idx="4">
                  <c:v>8</c:v>
                </c:pt>
                <c:pt idx="5">
                  <c:v>8</c:v>
                </c:pt>
                <c:pt idx="6">
                  <c:v>53</c:v>
                </c:pt>
                <c:pt idx="7">
                  <c:v>54</c:v>
                </c:pt>
                <c:pt idx="8">
                  <c:v>48</c:v>
                </c:pt>
              </c:numCache>
            </c:numRef>
          </c:val>
          <c:smooth val="0"/>
        </c:ser>
        <c:ser>
          <c:idx val="3"/>
          <c:order val="3"/>
          <c:tx>
            <c:v>jeunes</c:v>
          </c:tx>
          <c:spPr>
            <a:ln>
              <a:solidFill>
                <a:srgbClr val="FF3300"/>
              </a:solidFill>
            </a:ln>
          </c:spPr>
          <c:marker>
            <c:symbol val="none"/>
          </c:marker>
          <c:val>
            <c:numRef>
              <c:f>'EFFECTIFS RONDE'!$M$13:$M$21</c:f>
              <c:numCache>
                <c:formatCode>General</c:formatCode>
                <c:ptCount val="9"/>
                <c:pt idx="0">
                  <c:v>120</c:v>
                </c:pt>
                <c:pt idx="1">
                  <c:v>124</c:v>
                </c:pt>
                <c:pt idx="2">
                  <c:v>115</c:v>
                </c:pt>
                <c:pt idx="3">
                  <c:v>116</c:v>
                </c:pt>
                <c:pt idx="4">
                  <c:v>132</c:v>
                </c:pt>
                <c:pt idx="5">
                  <c:v>111</c:v>
                </c:pt>
                <c:pt idx="6">
                  <c:v>120</c:v>
                </c:pt>
                <c:pt idx="7">
                  <c:v>130</c:v>
                </c:pt>
                <c:pt idx="8">
                  <c:v>137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231744"/>
        <c:axId val="73249920"/>
      </c:lineChart>
      <c:catAx>
        <c:axId val="73231744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>
            <a:solidFill>
              <a:srgbClr val="FF0000"/>
            </a:solidFill>
          </a:ln>
        </c:spPr>
        <c:txPr>
          <a:bodyPr/>
          <a:lstStyle/>
          <a:p>
            <a:pPr>
              <a:defRPr b="1" i="0" baseline="0">
                <a:solidFill>
                  <a:srgbClr val="FFFF00"/>
                </a:solidFill>
              </a:defRPr>
            </a:pPr>
            <a:endParaRPr lang="fr-FR"/>
          </a:p>
        </c:txPr>
        <c:crossAx val="73249920"/>
        <c:crosses val="autoZero"/>
        <c:auto val="1"/>
        <c:lblAlgn val="ctr"/>
        <c:lblOffset val="100"/>
        <c:noMultiLvlLbl val="0"/>
      </c:catAx>
      <c:valAx>
        <c:axId val="732499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>
            <a:solidFill>
              <a:srgbClr val="FF0000"/>
            </a:solidFill>
          </a:ln>
        </c:spPr>
        <c:txPr>
          <a:bodyPr/>
          <a:lstStyle/>
          <a:p>
            <a:pPr>
              <a:defRPr b="1" i="0" baseline="0">
                <a:solidFill>
                  <a:srgbClr val="FFFF00"/>
                </a:solidFill>
              </a:defRPr>
            </a:pPr>
            <a:endParaRPr lang="fr-FR"/>
          </a:p>
        </c:txPr>
        <c:crossAx val="732317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364856-177C-4455-8021-00844477DB71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8C177-1177-4EE0-895B-3AA3B5327A6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3151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6A586E-01B2-45EC-936B-6AEFDC0B648C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62D028-D8A4-4569-A87B-39C6879AD332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17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D028-D8A4-4569-A87B-39C6879AD332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3EEC35-90AB-4BB1-843A-FE03B9DF337A}" type="slidenum">
              <a:rPr lang="fr-FR" smtClean="0"/>
              <a:pPr/>
              <a:t>5</a:t>
            </a:fld>
            <a:endParaRPr lang="fr-FR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mtClean="0"/>
              <a:t>Parité Homme/Femme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D028-D8A4-4569-A87B-39C6879AD332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D028-D8A4-4569-A87B-39C6879AD332}" type="slidenum">
              <a:rPr lang="fr-FR" smtClean="0"/>
              <a:pPr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000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F8BAE8-12F0-4752-9BDD-A5439CE343CF}" type="slidenum">
              <a:rPr lang="fr-FR" smtClean="0"/>
              <a:pPr/>
              <a:t>29</a:t>
            </a:fld>
            <a:endParaRPr lang="fr-FR" smtClean="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5B209B-AED7-4C9F-9818-3CAF20F28DC1}" type="slidenum">
              <a:rPr lang="fr-FR" smtClean="0"/>
              <a:pPr/>
              <a:t>30</a:t>
            </a:fld>
            <a:endParaRPr lang="fr-FR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r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228600" y="1447800"/>
            <a:ext cx="8686800" cy="4800600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2286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992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825F4D1-7E74-49A8-9402-B4BEDB24E9D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228600" y="1447800"/>
            <a:ext cx="8686800" cy="4800600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2286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992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77A6B86-A11A-4BE0-BEA1-AE55F3B28E5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3D368D5-63B5-4C53-BC18-B07E2FAF8F99}" type="datetimeFigureOut">
              <a:rPr lang="fr-FR" smtClean="0"/>
              <a:pPr/>
              <a:t>31/10/2010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AB2C47-B5DF-447A-B034-2FC28D85FE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  <p:sldLayoutId id="2147483891" r:id="rId13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oleObject" Target="../embeddings/Microsoft_Excel_97-2003_Worksheet1.xls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2.xls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5.xml"/><Relationship Id="rId6" Type="http://schemas.openxmlformats.org/officeDocument/2006/relationships/slide" Target="slide4.xml"/><Relationship Id="rId11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slide" Target="slide25.xml"/><Relationship Id="rId4" Type="http://schemas.openxmlformats.org/officeDocument/2006/relationships/slide" Target="slide5.xml"/><Relationship Id="rId9" Type="http://schemas.openxmlformats.org/officeDocument/2006/relationships/slide" Target="slide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png"/><Relationship Id="rId5" Type="http://schemas.openxmlformats.org/officeDocument/2006/relationships/image" Target="../media/image9.emf"/><Relationship Id="rId4" Type="http://schemas.openxmlformats.org/officeDocument/2006/relationships/oleObject" Target="../embeddings/Microsoft_Excel_97-2003_Worksheet3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oleObject" Target="../embeddings/Microsoft_Excel_97-2003_Worksheet4.xls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oleObject" Target="../embeddings/Microsoft_Excel_97-2003_Worksheet5.xls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png"/><Relationship Id="rId5" Type="http://schemas.openxmlformats.org/officeDocument/2006/relationships/image" Target="../media/image14.emf"/><Relationship Id="rId4" Type="http://schemas.openxmlformats.org/officeDocument/2006/relationships/oleObject" Target="../embeddings/Microsoft_Excel_97-2003_Worksheet6.xls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3.png"/><Relationship Id="rId5" Type="http://schemas.openxmlformats.org/officeDocument/2006/relationships/image" Target="../media/image15.emf"/><Relationship Id="rId4" Type="http://schemas.openxmlformats.org/officeDocument/2006/relationships/oleObject" Target="../embeddings/Microsoft_Excel_97-2003_Worksheet7.xls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oleObject" Target="../embeddings/Microsoft_Excel_97-2003_Worksheet8.xls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84424" y="3501008"/>
            <a:ext cx="877515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6600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ASSEMBLEE GENERALE</a:t>
            </a:r>
          </a:p>
          <a:p>
            <a:pPr algn="ctr"/>
            <a:r>
              <a:rPr lang="fr-FR" sz="660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2010</a:t>
            </a:r>
          </a:p>
        </p:txBody>
      </p:sp>
    </p:spTree>
    <p:extLst>
      <p:ext uri="{BB962C8B-B14F-4D97-AF65-F5344CB8AC3E}">
        <p14:creationId xmlns:p14="http://schemas.microsoft.com/office/powerpoint/2010/main" val="26665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7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98645" y="2060848"/>
            <a:ext cx="748883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u="sng" dirty="0" smtClean="0">
              <a:latin typeface="+mj-lt"/>
            </a:endParaRPr>
          </a:p>
          <a:p>
            <a:r>
              <a:rPr lang="fr-FR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Ordre du jour : </a:t>
            </a:r>
          </a:p>
          <a:p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Accueil des participants : Le président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Respects pour nos disparus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Rapport moral : Le président, D Lefèvre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Rapport financier : Le trésorier, G Leroy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Rapport de la commission jeunes : J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Villin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G Trouillet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Rapport de la commission sportive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Arbitrage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Le calendrier 2010 :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Le championnat d’hiver : T Delasalle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Questions diverses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Félicitons nos champions: JL François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Honorons nos anciens: </a:t>
            </a:r>
          </a:p>
          <a:p>
            <a:pPr marL="285750" indent="-285750">
              <a:buFont typeface="Wingdings" pitchFamily="2" charset="2"/>
              <a:buChar char="Ø"/>
            </a:pPr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Vin d’honneur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9951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7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92524" y="3717032"/>
            <a:ext cx="695895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7200" b="1" cap="none" spc="0" dirty="0" smtClean="0">
                <a:ln/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Rapport</a:t>
            </a:r>
            <a:r>
              <a:rPr lang="fr-FR" sz="7200" b="1" cap="none" spc="0" dirty="0" smtClean="0">
                <a:ln/>
                <a:solidFill>
                  <a:schemeClr val="accent4">
                    <a:lumMod val="50000"/>
                  </a:schemeClr>
                </a:solidFill>
                <a:effectLst/>
                <a:latin typeface="+mj-lt"/>
              </a:rPr>
              <a:t> </a:t>
            </a:r>
            <a:r>
              <a:rPr lang="fr-FR" sz="7200" b="1" cap="none" spc="0" dirty="0" smtClean="0">
                <a:ln/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Moral</a:t>
            </a:r>
            <a:endParaRPr lang="fr-FR" sz="7200" b="1" cap="none" spc="0" dirty="0">
              <a:ln/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3143" y="1988840"/>
            <a:ext cx="8229600" cy="486916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fr-FR" sz="4400" u="sng" dirty="0" smtClean="0">
                <a:solidFill>
                  <a:srgbClr val="002060"/>
                </a:solidFill>
                <a:latin typeface="+mj-lt"/>
              </a:rPr>
              <a:t>EFFECTIF </a:t>
            </a:r>
            <a:r>
              <a:rPr lang="fr-FR" sz="4400" u="sng" dirty="0">
                <a:solidFill>
                  <a:srgbClr val="002060"/>
                </a:solidFill>
                <a:latin typeface="+mj-lt"/>
              </a:rPr>
              <a:t>DE LA RONDE </a:t>
            </a:r>
            <a:r>
              <a:rPr lang="fr-FR" sz="4400" u="sng" dirty="0" smtClean="0">
                <a:solidFill>
                  <a:srgbClr val="002060"/>
                </a:solidFill>
                <a:latin typeface="+mj-lt"/>
              </a:rPr>
              <a:t>2010</a:t>
            </a:r>
          </a:p>
          <a:p>
            <a:pPr marL="137160" indent="0" algn="ctr">
              <a:buNone/>
            </a:pPr>
            <a:endParaRPr lang="fr-FR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137160" indent="0" algn="ctr">
              <a:buNone/>
            </a:pPr>
            <a:r>
              <a:rPr lang="fr-F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348 licenciés</a:t>
            </a:r>
          </a:p>
          <a:p>
            <a:pPr marL="137160" indent="0" algn="ctr">
              <a:buNone/>
            </a:pPr>
            <a:endParaRPr lang="fr-FR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137160" indent="0" algn="ctr">
              <a:buNone/>
            </a:pPr>
            <a:r>
              <a:rPr lang="fr-FR" sz="1600" dirty="0">
                <a:solidFill>
                  <a:srgbClr val="002060"/>
                </a:solidFill>
                <a:latin typeface="+mj-lt"/>
              </a:rPr>
              <a:t/>
            </a:r>
            <a:br>
              <a:rPr lang="fr-FR" sz="1600" dirty="0">
                <a:solidFill>
                  <a:srgbClr val="002060"/>
                </a:solidFill>
                <a:latin typeface="+mj-lt"/>
              </a:rPr>
            </a:br>
            <a:r>
              <a:rPr lang="fr-FR" i="1" dirty="0" smtClean="0">
                <a:solidFill>
                  <a:srgbClr val="002060"/>
                </a:solidFill>
                <a:latin typeface="+mj-lt"/>
              </a:rPr>
              <a:t>23 poussins - 38 benjamins -39 </a:t>
            </a:r>
            <a:r>
              <a:rPr lang="fr-FR" i="1" dirty="0">
                <a:solidFill>
                  <a:srgbClr val="002060"/>
                </a:solidFill>
                <a:latin typeface="+mj-lt"/>
              </a:rPr>
              <a:t>minimes</a:t>
            </a:r>
            <a:br>
              <a:rPr lang="fr-FR" i="1" dirty="0">
                <a:solidFill>
                  <a:srgbClr val="002060"/>
                </a:solidFill>
                <a:latin typeface="+mj-lt"/>
              </a:rPr>
            </a:br>
            <a:r>
              <a:rPr lang="fr-FR" i="1" dirty="0" smtClean="0">
                <a:solidFill>
                  <a:srgbClr val="002060"/>
                </a:solidFill>
                <a:latin typeface="+mj-lt"/>
              </a:rPr>
              <a:t>21cadets -16 juniors</a:t>
            </a:r>
            <a:r>
              <a:rPr lang="fr-FR" i="1" dirty="0">
                <a:solidFill>
                  <a:srgbClr val="002060"/>
                </a:solidFill>
                <a:latin typeface="+mj-lt"/>
              </a:rPr>
              <a:t/>
            </a:r>
            <a:br>
              <a:rPr lang="fr-FR" i="1" dirty="0">
                <a:solidFill>
                  <a:srgbClr val="002060"/>
                </a:solidFill>
                <a:latin typeface="+mj-lt"/>
              </a:rPr>
            </a:br>
            <a:r>
              <a:rPr lang="fr-FR" i="1" dirty="0" smtClean="0">
                <a:solidFill>
                  <a:srgbClr val="002060"/>
                </a:solidFill>
                <a:latin typeface="+mj-lt"/>
              </a:rPr>
              <a:t>111 seniors</a:t>
            </a:r>
          </a:p>
          <a:p>
            <a:pPr marL="137160" indent="0" algn="ctr">
              <a:buNone/>
            </a:pPr>
            <a:r>
              <a:rPr lang="fr-FR" i="1" dirty="0" smtClean="0">
                <a:solidFill>
                  <a:srgbClr val="002060"/>
                </a:solidFill>
                <a:latin typeface="+mj-lt"/>
              </a:rPr>
              <a:t>52 vétérans - 48 </a:t>
            </a:r>
            <a:r>
              <a:rPr lang="fr-FR" i="1" dirty="0">
                <a:solidFill>
                  <a:srgbClr val="002060"/>
                </a:solidFill>
                <a:latin typeface="+mj-lt"/>
              </a:rPr>
              <a:t>super-vétérans</a:t>
            </a:r>
            <a:endParaRPr lang="fr-FR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57" y="14266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244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1773238"/>
            <a:ext cx="7772400" cy="360362"/>
          </a:xfrm>
        </p:spPr>
        <p:txBody>
          <a:bodyPr>
            <a:normAutofit fontScale="90000"/>
          </a:bodyPr>
          <a:lstStyle/>
          <a:p>
            <a:pPr algn="l" eaLnBrk="1" hangingPunct="1">
              <a:buFontTx/>
              <a:buChar char="•"/>
            </a:pPr>
            <a:r>
              <a:rPr lang="fr-FR" sz="2800" u="sng" smtClean="0"/>
              <a:t>EFFECTIF DE LA RONDE 2010</a:t>
            </a:r>
            <a:br>
              <a:rPr lang="fr-FR" sz="2800" u="sng" smtClean="0"/>
            </a:br>
            <a:r>
              <a:rPr lang="fr-FR" sz="2800" smtClean="0"/>
              <a:t>	</a:t>
            </a:r>
            <a:endParaRPr lang="fr-FR" sz="2800" i="1" smtClean="0"/>
          </a:p>
        </p:txBody>
      </p:sp>
      <p:graphicFrame>
        <p:nvGraphicFramePr>
          <p:cNvPr id="2072" name="Group 24"/>
          <p:cNvGraphicFramePr>
            <a:graphicFrameLocks noGrp="1"/>
          </p:cNvGraphicFramePr>
          <p:nvPr/>
        </p:nvGraphicFramePr>
        <p:xfrm>
          <a:off x="611188" y="2349500"/>
          <a:ext cx="7775575" cy="3829939"/>
        </p:xfrm>
        <a:graphic>
          <a:graphicData uri="http://schemas.openxmlformats.org/drawingml/2006/table">
            <a:tbl>
              <a:tblPr/>
              <a:tblGrid>
                <a:gridCol w="3887787"/>
                <a:gridCol w="3887788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8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360 licenciés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/>
                      </a:r>
                      <a:br>
                        <a:rPr kumimoji="0" lang="fr-F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 poussins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 benjamins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 minimes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 cadets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 juniors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129 seniors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54 vétérans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47 super-vétérans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348 licenciés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/>
                      </a:r>
                      <a:br>
                        <a:rPr kumimoji="0" lang="fr-F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 poussins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38 benjamins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39 minimes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21cadets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juniors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111 seniors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52 vétérans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48 super-vétérans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graphicFrame>
        <p:nvGraphicFramePr>
          <p:cNvPr id="1026" name="Object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1101732"/>
              </p:ext>
            </p:extLst>
          </p:nvPr>
        </p:nvGraphicFramePr>
        <p:xfrm>
          <a:off x="1470025" y="2060575"/>
          <a:ext cx="6203950" cy="424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Worksheet" r:id="rId4" imgW="7524630" imgH="5152935" progId="Excel.Sheet.8">
                  <p:embed/>
                </p:oleObj>
              </mc:Choice>
              <mc:Fallback>
                <p:oleObj name="Worksheet" r:id="rId4" imgW="7524630" imgH="5152935" progId="Excel.Sheet.8">
                  <p:embed/>
                  <p:pic>
                    <p:nvPicPr>
                      <p:cNvPr id="0" name="Object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0025" y="2060575"/>
                        <a:ext cx="6203950" cy="4248150"/>
                      </a:xfrm>
                      <a:prstGeom prst="rect">
                        <a:avLst/>
                      </a:prstGeom>
                      <a:solidFill>
                        <a:schemeClr val="tx1">
                          <a:alpha val="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graphicFrame>
        <p:nvGraphicFramePr>
          <p:cNvPr id="2050" name="Object 11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4699415"/>
              </p:ext>
            </p:extLst>
          </p:nvPr>
        </p:nvGraphicFramePr>
        <p:xfrm>
          <a:off x="1060450" y="2060575"/>
          <a:ext cx="6878638" cy="453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Worksheet" r:id="rId3" imgW="6686550" imgH="4409985" progId="Excel.Sheet.8">
                  <p:embed/>
                </p:oleObj>
              </mc:Choice>
              <mc:Fallback>
                <p:oleObj name="Worksheet" r:id="rId3" imgW="6686550" imgH="4409985" progId="Excel.Sheet.8">
                  <p:embed/>
                  <p:pic>
                    <p:nvPicPr>
                      <p:cNvPr id="0" name="Object 1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0450" y="2060575"/>
                        <a:ext cx="6878638" cy="4537075"/>
                      </a:xfrm>
                      <a:prstGeom prst="rect">
                        <a:avLst/>
                      </a:prstGeom>
                      <a:solidFill>
                        <a:schemeClr val="tx1">
                          <a:alpha val="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Parite</a:t>
            </a:r>
            <a:r>
              <a:rPr lang="fr-FR" dirty="0" smtClean="0"/>
              <a:t> </a:t>
            </a:r>
            <a:endParaRPr lang="fr-FR" dirty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8355790"/>
              </p:ext>
            </p:extLst>
          </p:nvPr>
        </p:nvGraphicFramePr>
        <p:xfrm>
          <a:off x="457200" y="1844824"/>
          <a:ext cx="8229600" cy="44639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"/>
            <a:ext cx="9144000" cy="162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52728" cy="864096"/>
          </a:xfrm>
        </p:spPr>
        <p:txBody>
          <a:bodyPr>
            <a:normAutofit fontScale="90000"/>
          </a:bodyPr>
          <a:lstStyle/>
          <a:p>
            <a:r>
              <a:rPr lang="fr-FR" sz="2000" dirty="0" smtClean="0"/>
              <a:t/>
            </a:r>
            <a:br>
              <a:rPr lang="fr-FR" sz="2000" dirty="0" smtClean="0"/>
            </a:br>
            <a:r>
              <a:rPr lang="fr-FR" sz="2000" dirty="0" smtClean="0"/>
              <a:t/>
            </a:r>
            <a:br>
              <a:rPr lang="fr-FR" sz="2000" dirty="0" smtClean="0"/>
            </a:br>
            <a:r>
              <a:rPr lang="fr-FR" sz="2000" dirty="0" smtClean="0"/>
              <a:t>Evolution des jeunes</a:t>
            </a:r>
            <a:endParaRPr lang="fr-FR" sz="2000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9743997"/>
              </p:ext>
            </p:extLst>
          </p:nvPr>
        </p:nvGraphicFramePr>
        <p:xfrm>
          <a:off x="0" y="1916832"/>
          <a:ext cx="9144000" cy="4941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10800000" flipV="1">
            <a:off x="395536" y="1268760"/>
            <a:ext cx="8183880" cy="1728192"/>
          </a:xfrm>
        </p:spPr>
        <p:txBody>
          <a:bodyPr>
            <a:normAutofit/>
          </a:bodyPr>
          <a:lstStyle/>
          <a:p>
            <a:r>
              <a:rPr lang="fr-FR" sz="2000" u="sng" dirty="0" smtClean="0"/>
              <a:t>REPARTITION PAR CATEGORIES</a:t>
            </a:r>
            <a:br>
              <a:rPr lang="fr-FR" sz="2000" u="sng" dirty="0" smtClean="0"/>
            </a:br>
            <a:endParaRPr lang="fr-FR" sz="20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Graphique 5"/>
          <p:cNvGraphicFramePr/>
          <p:nvPr>
            <p:extLst>
              <p:ext uri="{D42A27DB-BD31-4B8C-83A1-F6EECF244321}">
                <p14:modId xmlns:p14="http://schemas.microsoft.com/office/powerpoint/2010/main" val="2003843487"/>
              </p:ext>
            </p:extLst>
          </p:nvPr>
        </p:nvGraphicFramePr>
        <p:xfrm>
          <a:off x="107504" y="2204864"/>
          <a:ext cx="8784976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03248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sz="6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	</a:t>
            </a:r>
            <a:r>
              <a:rPr lang="fr-FR" sz="60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RAPPORT  DE TRESORERIE</a:t>
            </a:r>
          </a:p>
          <a:p>
            <a:endParaRPr lang="fr-FR" sz="6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528" y="2852936"/>
            <a:ext cx="4968552" cy="1647056"/>
          </a:xfrm>
          <a:noFill/>
          <a:ln/>
        </p:spPr>
        <p:txBody>
          <a:bodyPr/>
          <a:lstStyle/>
          <a:p>
            <a:r>
              <a:rPr lang="fr-FR" dirty="0">
                <a:solidFill>
                  <a:schemeClr val="accent4">
                    <a:lumMod val="50000"/>
                  </a:schemeClr>
                </a:solidFill>
                <a:effectLst/>
              </a:rPr>
              <a:t>Ordre du jour 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5319712" y="1933574"/>
            <a:ext cx="3519487" cy="4391025"/>
          </a:xfrm>
          <a:noFill/>
          <a:ln/>
        </p:spPr>
        <p:txBody>
          <a:bodyPr/>
          <a:lstStyle/>
          <a:p>
            <a:pPr>
              <a:spcAft>
                <a:spcPct val="40000"/>
              </a:spcAft>
              <a:buFontTx/>
              <a:buNone/>
            </a:pPr>
            <a:r>
              <a:rPr lang="fr-FR" dirty="0"/>
              <a:t>   </a:t>
            </a:r>
            <a:endParaRPr lang="fr-FR" sz="2600" dirty="0"/>
          </a:p>
          <a:p>
            <a:pPr>
              <a:spcAft>
                <a:spcPct val="40000"/>
              </a:spcAft>
              <a:buFontTx/>
              <a:buNone/>
            </a:pPr>
            <a:endParaRPr lang="fr-FR" sz="2600" dirty="0"/>
          </a:p>
          <a:p>
            <a:pPr>
              <a:spcAft>
                <a:spcPct val="40000"/>
              </a:spcAft>
              <a:buFontTx/>
              <a:buNone/>
            </a:pPr>
            <a:r>
              <a:rPr lang="fr-FR" sz="2600" dirty="0"/>
              <a:t> </a:t>
            </a:r>
            <a:r>
              <a:rPr lang="fr-FR" sz="2600" dirty="0" smtClean="0"/>
              <a:t>- Bilan</a:t>
            </a:r>
            <a:endParaRPr lang="fr-FR" sz="2600" dirty="0"/>
          </a:p>
          <a:p>
            <a:pPr>
              <a:spcAft>
                <a:spcPct val="40000"/>
              </a:spcAft>
              <a:buFontTx/>
              <a:buNone/>
            </a:pPr>
            <a:r>
              <a:rPr lang="fr-FR" sz="2600" dirty="0"/>
              <a:t> </a:t>
            </a:r>
            <a:r>
              <a:rPr lang="fr-FR" sz="2600" dirty="0" smtClean="0"/>
              <a:t>- Actif</a:t>
            </a:r>
            <a:endParaRPr lang="fr-FR" sz="2600" dirty="0"/>
          </a:p>
          <a:p>
            <a:pPr>
              <a:spcAft>
                <a:spcPct val="40000"/>
              </a:spcAft>
              <a:buFontTx/>
              <a:buNone/>
            </a:pPr>
            <a:r>
              <a:rPr lang="fr-FR" sz="2600" dirty="0" smtClean="0"/>
              <a:t> - Prévisionnel</a:t>
            </a:r>
            <a:endParaRPr lang="fr-FR" sz="2600" dirty="0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81000" y="1524000"/>
            <a:ext cx="3352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spcAft>
                <a:spcPct val="30000"/>
              </a:spcAft>
            </a:pPr>
            <a:endParaRPr lang="fr-FR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52400" y="1447800"/>
            <a:ext cx="152400" cy="54086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pic>
        <p:nvPicPr>
          <p:cNvPr id="6151" name="Picture 7">
            <a:hlinkClick r:id="rId2" action="ppaction://hlinksldjump"/>
          </p:cNvPr>
          <p:cNvPicPr>
            <a:picLocks noChangeArrowheads="1"/>
          </p:cNvPicPr>
          <p:nvPr/>
        </p:nvPicPr>
        <p:blipFill>
          <a:blip r:embed="rId3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53013" y="1933575"/>
            <a:ext cx="5334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2" name="Picture 8">
            <a:hlinkClick r:id="rId4" action="ppaction://hlinksldjump"/>
          </p:cNvPr>
          <p:cNvPicPr>
            <a:picLocks noChangeArrowheads="1"/>
          </p:cNvPicPr>
          <p:nvPr/>
        </p:nvPicPr>
        <p:blipFill>
          <a:blip r:embed="rId5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3048000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3" name="Picture 9">
            <a:hlinkClick r:id="rId6" action="ppaction://hlinksldjump"/>
          </p:cNvPr>
          <p:cNvPicPr>
            <a:picLocks noChangeArrowheads="1"/>
          </p:cNvPicPr>
          <p:nvPr/>
        </p:nvPicPr>
        <p:blipFill>
          <a:blip r:embed="rId7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1963" y="2400300"/>
            <a:ext cx="7429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4" name="Picture 10">
            <a:hlinkClick r:id="rId8" action="ppaction://hlinksldjump"/>
          </p:cNvPr>
          <p:cNvPicPr>
            <a:picLocks noChangeArrowheads="1"/>
          </p:cNvPicPr>
          <p:nvPr/>
        </p:nvPicPr>
        <p:blipFill>
          <a:blip r:embed="rId3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81538" y="3714750"/>
            <a:ext cx="5334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5" name="Picture 11">
            <a:hlinkClick r:id="rId9" action="ppaction://hlinksldjump"/>
          </p:cNvPr>
          <p:cNvPicPr>
            <a:picLocks noChangeArrowheads="1"/>
          </p:cNvPicPr>
          <p:nvPr/>
        </p:nvPicPr>
        <p:blipFill>
          <a:blip r:embed="rId5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00550" y="4305300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6" name="Picture 12">
            <a:hlinkClick r:id="rId10" action="ppaction://hlinksldjump"/>
          </p:cNvPr>
          <p:cNvPicPr>
            <a:picLocks noChangeArrowheads="1"/>
          </p:cNvPicPr>
          <p:nvPr/>
        </p:nvPicPr>
        <p:blipFill>
          <a:blip r:embed="rId7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6763" y="5067300"/>
            <a:ext cx="7429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700808"/>
            <a:ext cx="8985176" cy="576064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chemeClr val="accent4">
                    <a:lumMod val="50000"/>
                  </a:schemeClr>
                </a:solidFill>
              </a:rPr>
              <a:t>FEDERAL 2010</a:t>
            </a:r>
          </a:p>
        </p:txBody>
      </p:sp>
      <p:graphicFrame>
        <p:nvGraphicFramePr>
          <p:cNvPr id="2970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3342434"/>
              </p:ext>
            </p:extLst>
          </p:nvPr>
        </p:nvGraphicFramePr>
        <p:xfrm>
          <a:off x="1475656" y="2492896"/>
          <a:ext cx="5791200" cy="49602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9" name="Worksheet" r:id="rId4" imgW="3819420" imgH="3571875" progId="Excel.Sheet.8">
                  <p:embed/>
                </p:oleObj>
              </mc:Choice>
              <mc:Fallback>
                <p:oleObj name="Worksheet" r:id="rId4" imgW="3819420" imgH="3571875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2492896"/>
                        <a:ext cx="5791200" cy="49602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41" y="1"/>
            <a:ext cx="9144000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72413" y="1312314"/>
            <a:ext cx="7772400" cy="1143000"/>
          </a:xfrm>
          <a:noFill/>
          <a:ln/>
        </p:spPr>
        <p:txBody>
          <a:bodyPr/>
          <a:lstStyle/>
          <a:p>
            <a:r>
              <a:rPr lang="fr-FR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Aide aux compagnies</a:t>
            </a:r>
          </a:p>
        </p:txBody>
      </p:sp>
      <p:graphicFrame>
        <p:nvGraphicFramePr>
          <p:cNvPr id="12312" name="Object 2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515391692"/>
              </p:ext>
            </p:extLst>
          </p:nvPr>
        </p:nvGraphicFramePr>
        <p:xfrm>
          <a:off x="323528" y="2708920"/>
          <a:ext cx="8645525" cy="356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4" name="Worksheet" r:id="rId4" imgW="5619780" imgH="2314575" progId="Excel.Sheet.8">
                  <p:embed/>
                </p:oleObj>
              </mc:Choice>
              <mc:Fallback>
                <p:oleObj name="Worksheet" r:id="rId4" imgW="5619780" imgH="2314575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2708920"/>
                        <a:ext cx="8645525" cy="35607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9372600" y="1143000"/>
            <a:ext cx="3581400" cy="54102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2562" tIns="182562" rIns="182562" bIns="182562"/>
          <a:lstStyle/>
          <a:p>
            <a:pPr marL="230188" indent="-230188"/>
            <a:r>
              <a:rPr lang="fr-FR" u="sng">
                <a:latin typeface="Arial Narrow" pitchFamily="34" charset="0"/>
              </a:rPr>
              <a:t>Instructions :</a:t>
            </a:r>
            <a:br>
              <a:rPr lang="fr-FR" u="sng">
                <a:latin typeface="Arial Narrow" pitchFamily="34" charset="0"/>
              </a:rPr>
            </a:br>
            <a:endParaRPr lang="fr-FR" u="sng">
              <a:latin typeface="Arial Narrow" pitchFamily="34" charset="0"/>
            </a:endParaRPr>
          </a:p>
          <a:p>
            <a:pPr marL="230188" indent="-230188">
              <a:buFontTx/>
              <a:buChar char="•"/>
            </a:pPr>
            <a:r>
              <a:rPr lang="fr-FR" sz="1800">
                <a:latin typeface="Arial Narrow" pitchFamily="34" charset="0"/>
              </a:rPr>
              <a:t>Il s'agit d'un graphique incorporé.</a:t>
            </a:r>
          </a:p>
          <a:p>
            <a:pPr marL="230188" indent="-230188"/>
            <a:endParaRPr lang="fr-FR" sz="1800">
              <a:latin typeface="Arial Narrow" pitchFamily="34" charset="0"/>
            </a:endParaRPr>
          </a:p>
          <a:p>
            <a:pPr marL="230188" indent="-230188">
              <a:buFontTx/>
              <a:buChar char="•"/>
            </a:pPr>
            <a:r>
              <a:rPr lang="fr-FR" sz="1800">
                <a:latin typeface="Arial Narrow" pitchFamily="34" charset="0"/>
              </a:rPr>
              <a:t>Pour modifier ce graphique, il vous suffit de double-cliquer dessus.</a:t>
            </a:r>
          </a:p>
          <a:p>
            <a:pPr marL="230188" indent="-230188"/>
            <a:endParaRPr lang="fr-FR" sz="1800">
              <a:latin typeface="Arial Narrow" pitchFamily="34" charset="0"/>
            </a:endParaRPr>
          </a:p>
          <a:p>
            <a:pPr marL="230188" indent="-230188">
              <a:buFontTx/>
              <a:buChar char="•"/>
            </a:pPr>
            <a:r>
              <a:rPr lang="fr-FR" sz="1800">
                <a:latin typeface="Arial Narrow" pitchFamily="34" charset="0"/>
              </a:rPr>
              <a:t>Lorsque vous avez fini de modifier le graphique, cliquez à l'extérieur du graphique pour retourner dans PowerPoint.</a:t>
            </a:r>
            <a:endParaRPr lang="fr-FR"/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87" y="0"/>
            <a:ext cx="9144000" cy="134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-108520" y="620688"/>
            <a:ext cx="9361040" cy="882352"/>
          </a:xfrm>
          <a:noFill/>
          <a:ln/>
        </p:spPr>
        <p:txBody>
          <a:bodyPr>
            <a:normAutofit/>
          </a:bodyPr>
          <a:lstStyle/>
          <a:p>
            <a:r>
              <a:rPr lang="fr-FR" dirty="0">
                <a:solidFill>
                  <a:schemeClr val="accent4">
                    <a:lumMod val="50000"/>
                  </a:schemeClr>
                </a:solidFill>
                <a:effectLst/>
              </a:rPr>
              <a:t>Revenus et dépenses 2009-2010 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9372600" y="1143000"/>
            <a:ext cx="3581400" cy="54102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2562" tIns="182562" rIns="182562" bIns="182562"/>
          <a:lstStyle/>
          <a:p>
            <a:pPr marL="222250" indent="-222250"/>
            <a:r>
              <a:rPr lang="fr-FR" u="sng">
                <a:latin typeface="Arial Narrow" pitchFamily="34" charset="0"/>
              </a:rPr>
              <a:t>Instructions :</a:t>
            </a:r>
            <a:br>
              <a:rPr lang="fr-FR" u="sng">
                <a:latin typeface="Arial Narrow" pitchFamily="34" charset="0"/>
              </a:rPr>
            </a:br>
            <a:endParaRPr lang="fr-FR" u="sng">
              <a:latin typeface="Arial Narrow" pitchFamily="34" charset="0"/>
            </a:endParaRPr>
          </a:p>
          <a:p>
            <a:pPr marL="222250" indent="-222250">
              <a:buFontTx/>
              <a:buChar char="•"/>
            </a:pPr>
            <a:r>
              <a:rPr lang="fr-FR" sz="1800">
                <a:latin typeface="Arial Narrow" pitchFamily="34" charset="0"/>
              </a:rPr>
              <a:t>Il s'agit d'un tableau incorporé depuis Microsoft Word.</a:t>
            </a:r>
          </a:p>
          <a:p>
            <a:pPr marL="222250" indent="-222250"/>
            <a:endParaRPr lang="fr-FR" sz="1800">
              <a:latin typeface="Arial Narrow" pitchFamily="34" charset="0"/>
            </a:endParaRPr>
          </a:p>
          <a:p>
            <a:pPr marL="222250" indent="-222250">
              <a:buFontTx/>
              <a:buChar char="•"/>
            </a:pPr>
            <a:r>
              <a:rPr lang="fr-FR" sz="1800">
                <a:latin typeface="Arial Narrow" pitchFamily="34" charset="0"/>
              </a:rPr>
              <a:t>Pour modifier ce tableau, vous devez avoir Microsoft Word installé sur votre machine. Vous n'avez pas besoin de Word pour le visualiser.</a:t>
            </a:r>
          </a:p>
          <a:p>
            <a:pPr marL="222250" indent="-222250"/>
            <a:endParaRPr lang="fr-FR" sz="1800">
              <a:latin typeface="Arial Narrow" pitchFamily="34" charset="0"/>
            </a:endParaRPr>
          </a:p>
          <a:p>
            <a:pPr marL="222250" indent="-222250">
              <a:buFontTx/>
              <a:buChar char="•"/>
            </a:pPr>
            <a:r>
              <a:rPr lang="fr-FR" sz="1800">
                <a:latin typeface="Arial Narrow" pitchFamily="34" charset="0"/>
              </a:rPr>
              <a:t>Pour modifier ce tableau, il vous suffit de double-cliquer dessus. Une fois que vous avez terminé vos modifications, cliquez à l'extérieur du tableau pour revenir dans PowerPoint.</a:t>
            </a:r>
            <a:endParaRPr lang="fr-FR"/>
          </a:p>
        </p:txBody>
      </p:sp>
      <p:graphicFrame>
        <p:nvGraphicFramePr>
          <p:cNvPr id="717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2462906"/>
              </p:ext>
            </p:extLst>
          </p:nvPr>
        </p:nvGraphicFramePr>
        <p:xfrm>
          <a:off x="1691680" y="1484784"/>
          <a:ext cx="5329238" cy="567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8" name="Worksheet" r:id="rId4" imgW="4514940" imgH="6667410" progId="Excel.Sheet.8">
                  <p:embed/>
                </p:oleObj>
              </mc:Choice>
              <mc:Fallback>
                <p:oleObj name="Worksheet" r:id="rId4" imgW="4514940" imgH="666741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1484784"/>
                        <a:ext cx="5329238" cy="5675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12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40032" y="1052737"/>
            <a:ext cx="8229600" cy="864095"/>
          </a:xfrm>
        </p:spPr>
        <p:txBody>
          <a:bodyPr/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Prévisionnel </a:t>
            </a:r>
            <a:r>
              <a:rPr lang="fr-FR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2010-2011</a:t>
            </a:r>
          </a:p>
        </p:txBody>
      </p:sp>
      <p:graphicFrame>
        <p:nvGraphicFramePr>
          <p:cNvPr id="3072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3683137"/>
              </p:ext>
            </p:extLst>
          </p:nvPr>
        </p:nvGraphicFramePr>
        <p:xfrm>
          <a:off x="2411761" y="1916833"/>
          <a:ext cx="4320480" cy="4941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2" name="Worksheet" r:id="rId4" imgW="3552930" imgH="5286375" progId="Excel.Sheet.8">
                  <p:embed/>
                </p:oleObj>
              </mc:Choice>
              <mc:Fallback>
                <p:oleObj name="Worksheet" r:id="rId4" imgW="3552930" imgH="5286375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761" y="1916833"/>
                        <a:ext cx="4320480" cy="49411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68" y="-24893"/>
            <a:ext cx="9144000" cy="1077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908720"/>
            <a:ext cx="7772400" cy="1143000"/>
          </a:xfrm>
        </p:spPr>
        <p:txBody>
          <a:bodyPr/>
          <a:lstStyle/>
          <a:p>
            <a:r>
              <a:rPr lang="fr-FR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Solde des comptes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9372600" y="1143000"/>
            <a:ext cx="3581400" cy="54102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2562" tIns="182562" rIns="182562" bIns="182562"/>
          <a:lstStyle/>
          <a:p>
            <a:pPr marL="222250" indent="-222250"/>
            <a:r>
              <a:rPr lang="fr-FR" u="sng">
                <a:latin typeface="Arial Narrow" pitchFamily="34" charset="0"/>
              </a:rPr>
              <a:t>Instructions :</a:t>
            </a:r>
            <a:br>
              <a:rPr lang="fr-FR" u="sng">
                <a:latin typeface="Arial Narrow" pitchFamily="34" charset="0"/>
              </a:rPr>
            </a:br>
            <a:endParaRPr lang="fr-FR" u="sng">
              <a:latin typeface="Arial Narrow" pitchFamily="34" charset="0"/>
            </a:endParaRPr>
          </a:p>
          <a:p>
            <a:pPr marL="222250" indent="-222250">
              <a:buFontTx/>
              <a:buChar char="•"/>
            </a:pPr>
            <a:r>
              <a:rPr lang="fr-FR" sz="1800">
                <a:latin typeface="Arial Narrow" pitchFamily="34" charset="0"/>
              </a:rPr>
              <a:t>Il s'agit d'un tableau incorporé depuis Microsoft Word.</a:t>
            </a:r>
          </a:p>
          <a:p>
            <a:pPr marL="222250" indent="-222250"/>
            <a:endParaRPr lang="fr-FR" sz="1800">
              <a:latin typeface="Arial Narrow" pitchFamily="34" charset="0"/>
            </a:endParaRPr>
          </a:p>
          <a:p>
            <a:pPr marL="222250" indent="-222250">
              <a:buFontTx/>
              <a:buChar char="•"/>
            </a:pPr>
            <a:r>
              <a:rPr lang="fr-FR" sz="1800">
                <a:latin typeface="Arial Narrow" pitchFamily="34" charset="0"/>
              </a:rPr>
              <a:t>Pour modifier ce tableau, vous devez avoir Microsoft Word installé sur votre machine. Vous n'avez pas besoin de Word pour le visualiser.</a:t>
            </a:r>
          </a:p>
          <a:p>
            <a:pPr marL="222250" indent="-222250"/>
            <a:endParaRPr lang="fr-FR" sz="1800">
              <a:latin typeface="Arial Narrow" pitchFamily="34" charset="0"/>
            </a:endParaRPr>
          </a:p>
          <a:p>
            <a:pPr marL="222250" indent="-222250">
              <a:buFontTx/>
              <a:buChar char="•"/>
            </a:pPr>
            <a:r>
              <a:rPr lang="fr-FR" sz="1800">
                <a:latin typeface="Arial Narrow" pitchFamily="34" charset="0"/>
              </a:rPr>
              <a:t>Pour modifier ce tableau, il vous suffit de double-cliquer dessus. Une fois que vous avez terminé vos modifications, cliquez à l'extérieur du tableau pour revenir dans PowerPoint.</a:t>
            </a:r>
            <a:endParaRPr lang="fr-FR"/>
          </a:p>
        </p:txBody>
      </p:sp>
      <p:graphicFrame>
        <p:nvGraphicFramePr>
          <p:cNvPr id="1127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7232262"/>
              </p:ext>
            </p:extLst>
          </p:nvPr>
        </p:nvGraphicFramePr>
        <p:xfrm>
          <a:off x="1476375" y="2060575"/>
          <a:ext cx="6629400" cy="469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6" name="Worksheet" r:id="rId4" imgW="5029290" imgH="3276690" progId="Excel.Sheet.8">
                  <p:embed/>
                </p:oleObj>
              </mc:Choice>
              <mc:Fallback>
                <p:oleObj name="Worksheet" r:id="rId4" imgW="5029290" imgH="327669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2060575"/>
                        <a:ext cx="6629400" cy="469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744"/>
            <a:ext cx="9144000" cy="108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268760"/>
            <a:ext cx="8229600" cy="1143000"/>
          </a:xfrm>
          <a:noFill/>
          <a:ln/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Situation patrimoniale à terme : 2002 à 2010</a:t>
            </a: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9371013" y="1143000"/>
            <a:ext cx="3581400" cy="54102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2562" tIns="182562" rIns="182562" bIns="182562"/>
          <a:lstStyle/>
          <a:p>
            <a:pPr marL="230188" indent="-230188"/>
            <a:r>
              <a:rPr lang="fr-FR" u="sng" dirty="0">
                <a:latin typeface="Arial Narrow" pitchFamily="34" charset="0"/>
              </a:rPr>
              <a:t>Instructions :</a:t>
            </a:r>
          </a:p>
          <a:p>
            <a:pPr marL="230188" indent="-230188"/>
            <a:endParaRPr lang="fr-FR" u="sng" dirty="0">
              <a:latin typeface="Arial Narrow" pitchFamily="34" charset="0"/>
            </a:endParaRPr>
          </a:p>
          <a:p>
            <a:pPr marL="230188" indent="-230188">
              <a:buFontTx/>
              <a:buChar char="•"/>
            </a:pPr>
            <a:r>
              <a:rPr lang="fr-FR" sz="1800" dirty="0">
                <a:latin typeface="Arial Narrow" pitchFamily="34" charset="0"/>
              </a:rPr>
              <a:t>Il s'agit de graphiques incorporés.</a:t>
            </a:r>
          </a:p>
          <a:p>
            <a:pPr marL="230188" indent="-230188"/>
            <a:endParaRPr lang="fr-FR" sz="1800" dirty="0">
              <a:latin typeface="Arial Narrow" pitchFamily="34" charset="0"/>
            </a:endParaRPr>
          </a:p>
          <a:p>
            <a:pPr marL="230188" indent="-230188">
              <a:buFontTx/>
              <a:buChar char="•"/>
            </a:pPr>
            <a:r>
              <a:rPr lang="fr-FR" sz="1800" dirty="0">
                <a:latin typeface="Arial Narrow" pitchFamily="34" charset="0"/>
              </a:rPr>
              <a:t>Pour modifier un graphique, il vous suffit de double-cliquer dessus.</a:t>
            </a:r>
          </a:p>
          <a:p>
            <a:pPr marL="230188" indent="-230188"/>
            <a:endParaRPr lang="fr-FR" sz="1800" dirty="0">
              <a:latin typeface="Arial Narrow" pitchFamily="34" charset="0"/>
            </a:endParaRPr>
          </a:p>
          <a:p>
            <a:pPr marL="230188" indent="-230188">
              <a:buFontTx/>
              <a:buChar char="•"/>
            </a:pPr>
            <a:r>
              <a:rPr lang="fr-FR" sz="1800" dirty="0">
                <a:latin typeface="Arial Narrow" pitchFamily="34" charset="0"/>
              </a:rPr>
              <a:t>Lorsque vous avez fini de modifier le graphique, cliquez à l'extérieur du graphique pour revenir dans PowerPoint.</a:t>
            </a:r>
          </a:p>
          <a:p>
            <a:pPr marL="230188" indent="-230188">
              <a:buFontTx/>
              <a:buChar char="•"/>
            </a:pPr>
            <a:endParaRPr lang="fr-FR" sz="1800" dirty="0">
              <a:latin typeface="Arial Narrow" pitchFamily="34" charset="0"/>
            </a:endParaRPr>
          </a:p>
          <a:p>
            <a:pPr marL="230188" indent="-230188">
              <a:buFontTx/>
              <a:buChar char="•"/>
            </a:pPr>
            <a:r>
              <a:rPr lang="fr-FR" sz="1800" dirty="0">
                <a:latin typeface="Arial Narrow" pitchFamily="34" charset="0"/>
              </a:rPr>
              <a:t>Les étiquettes au-dessus de chaque colonne sont ajoutées dans PowerPoint.</a:t>
            </a:r>
          </a:p>
        </p:txBody>
      </p:sp>
      <p:graphicFrame>
        <p:nvGraphicFramePr>
          <p:cNvPr id="13364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0912038"/>
              </p:ext>
            </p:extLst>
          </p:nvPr>
        </p:nvGraphicFramePr>
        <p:xfrm>
          <a:off x="0" y="2409825"/>
          <a:ext cx="9048750" cy="401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0" name="Worksheet" r:id="rId4" imgW="4533840" imgH="2009685" progId="Excel.Sheet.8">
                  <p:embed/>
                </p:oleObj>
              </mc:Choice>
              <mc:Fallback>
                <p:oleObj name="Worksheet" r:id="rId4" imgW="4533840" imgH="2009685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409825"/>
                        <a:ext cx="9048750" cy="4010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40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554721" y="2967335"/>
            <a:ext cx="80345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6000" b="1" cap="none" spc="0" dirty="0" smtClean="0">
                <a:ln/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Rapport de la</a:t>
            </a:r>
          </a:p>
          <a:p>
            <a:pPr algn="ctr"/>
            <a:r>
              <a:rPr lang="fr-FR" sz="6000" b="1" cap="none" spc="0" dirty="0" smtClean="0">
                <a:ln/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commission jeunes</a:t>
            </a:r>
            <a:endParaRPr lang="fr-FR" sz="6000" b="1" cap="none" spc="0" dirty="0">
              <a:ln/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5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50338" y="2967335"/>
            <a:ext cx="844333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6000" b="1" cap="none" spc="0" dirty="0" smtClean="0">
                <a:ln/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Rapport de la </a:t>
            </a:r>
          </a:p>
          <a:p>
            <a:pPr algn="ctr"/>
            <a:r>
              <a:rPr lang="fr-FR" sz="6000" b="1" cap="none" spc="0" dirty="0" smtClean="0">
                <a:ln/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commission sportive</a:t>
            </a:r>
            <a:endParaRPr lang="fr-FR" sz="6000" b="1" cap="none" spc="0" dirty="0">
              <a:ln/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176504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endParaRPr lang="fr-FR" dirty="0" smtClean="0"/>
          </a:p>
          <a:p>
            <a:endParaRPr lang="fr-FR" dirty="0" smtClean="0"/>
          </a:p>
          <a:p>
            <a:pPr algn="ctr">
              <a:buNone/>
            </a:pPr>
            <a:r>
              <a:rPr lang="fr-FR" sz="4400" b="1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LE CHAMPIONNAT D’HIVER ET SON NOUVEAU REGLEMENT</a:t>
            </a:r>
            <a:endParaRPr lang="fr-FR" sz="4400" b="1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5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5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481138" y="15652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40616"/>
              </p:ext>
            </p:extLst>
          </p:nvPr>
        </p:nvGraphicFramePr>
        <p:xfrm>
          <a:off x="395536" y="2022475"/>
          <a:ext cx="8536037" cy="4866041"/>
        </p:xfrm>
        <a:graphic>
          <a:graphicData uri="http://schemas.openxmlformats.org/drawingml/2006/table">
            <a:tbl>
              <a:tblPr/>
              <a:tblGrid>
                <a:gridCol w="216020"/>
                <a:gridCol w="288032"/>
                <a:gridCol w="299229"/>
                <a:gridCol w="996915"/>
                <a:gridCol w="216024"/>
                <a:gridCol w="360040"/>
                <a:gridCol w="674974"/>
                <a:gridCol w="549162"/>
                <a:gridCol w="360040"/>
                <a:gridCol w="432048"/>
                <a:gridCol w="144016"/>
                <a:gridCol w="288032"/>
                <a:gridCol w="360040"/>
                <a:gridCol w="291049"/>
                <a:gridCol w="342028"/>
                <a:gridCol w="401052"/>
                <a:gridCol w="232773"/>
                <a:gridCol w="212356"/>
                <a:gridCol w="121046"/>
                <a:gridCol w="193483"/>
                <a:gridCol w="83714"/>
                <a:gridCol w="83714"/>
                <a:gridCol w="193483"/>
                <a:gridCol w="172727"/>
                <a:gridCol w="159945"/>
                <a:gridCol w="120273"/>
                <a:gridCol w="239767"/>
                <a:gridCol w="102721"/>
                <a:gridCol w="266874"/>
                <a:gridCol w="134460"/>
              </a:tblGrid>
              <a:tr h="1564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CHAMPIONNAT D'HIVER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35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35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>
                          <a:solidFill>
                            <a:srgbClr val="00000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Groupe 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Groupe 2</a:t>
                      </a:r>
                      <a:endParaRPr lang="fr-FR" sz="11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1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Année Paire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2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Plessis 1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1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Attichy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Rethondes 1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Compiègne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99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Choisy au Bac 1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3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Cuise 1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6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Longueil-Annel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4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Tracy 1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Carlepont 1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5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St </a:t>
                      </a:r>
                      <a:r>
                        <a:rPr lang="fr-FR" sz="900" dirty="0" err="1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Sebastien</a:t>
                      </a: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 1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99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Rethondes 2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6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 err="1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Pierrefond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1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8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2, 4,6 = reçois 3 fois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80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800">
                          <a:effectLst/>
                          <a:latin typeface="Arial"/>
                          <a:ea typeface="Times New Roman"/>
                        </a:rPr>
                        <a:t>1, 3,5 = reçois 2 fois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1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0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35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Groupe 3</a:t>
                      </a:r>
                      <a:endParaRPr lang="fr-FR" sz="11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Groupe 4</a:t>
                      </a:r>
                      <a:endParaRPr lang="fr-FR" sz="11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1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Année Impaire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2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Choisy 2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1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</a:rPr>
                        <a:t>Plessis 2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Pontoise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</a:rPr>
                        <a:t>Carlepont 2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Camelin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3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</a:rPr>
                        <a:t>Cuise 3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Tracy 2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4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</a:rPr>
                        <a:t>St Sébastien 2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Rethondes 3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5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Pontoise 2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J5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5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6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VS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7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Cuise 2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6</a:t>
                      </a:r>
                      <a:endParaRPr lang="fr-FR" sz="110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solidFill>
                            <a:srgbClr val="002060"/>
                          </a:solidFill>
                          <a:effectLst/>
                          <a:latin typeface="Comic Sans MS"/>
                          <a:ea typeface="Times New Roman"/>
                          <a:cs typeface="Arial"/>
                        </a:rPr>
                        <a:t>/</a:t>
                      </a:r>
                      <a:endParaRPr lang="fr-FR" sz="11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1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800">
                          <a:effectLst/>
                          <a:latin typeface="Comic Sans MS"/>
                          <a:ea typeface="Times New Roman"/>
                          <a:cs typeface="Arial"/>
                        </a:rPr>
                        <a:t>2, 4,6 = reçois 2 fois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8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800">
                          <a:effectLst/>
                          <a:latin typeface="Arial"/>
                          <a:ea typeface="Times New Roman"/>
                        </a:rPr>
                        <a:t>1, 3,5 = reçois 3 fois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9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9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FR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098" marR="3909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110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2348880"/>
            <a:ext cx="8712968" cy="3960480"/>
          </a:xfrm>
        </p:spPr>
        <p:txBody>
          <a:bodyPr>
            <a:noAutofit/>
          </a:bodyPr>
          <a:lstStyle/>
          <a:p>
            <a:pPr marL="137160" indent="0" algn="ctr">
              <a:lnSpc>
                <a:spcPct val="90000"/>
              </a:lnSpc>
              <a:buNone/>
            </a:pPr>
            <a:r>
              <a:rPr lang="fr-FR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DATES DES RENCONTRES :</a:t>
            </a:r>
            <a:r>
              <a:rPr lang="fr-F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fr-F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GROUPES </a:t>
            </a:r>
            <a:r>
              <a:rPr lang="fr-F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– 2 – 3 </a:t>
            </a:r>
            <a:r>
              <a:rPr lang="fr-F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– 4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fr-F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Année 2010  = Paire </a:t>
            </a:r>
            <a:endParaRPr lang="fr-F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			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contre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5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–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contre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3 – 6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contre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  - Le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07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novembre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2010</a:t>
            </a:r>
            <a:endParaRPr lang="fr-FR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5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contre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– 3 contre 6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– 2 contre 1 - Le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28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novembre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2010</a:t>
            </a:r>
            <a:endParaRPr lang="fr-FR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6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contre 2 – 3 contre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5 – 1 contre 4 - Le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12 décembre 2010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contre 3 –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contre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6 – 5 contre 1 - Le </a:t>
            </a:r>
            <a:r>
              <a:rPr lang="fr-F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</a:t>
            </a: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30 Janvier 2011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6 contre 5 – 4 contre 2 – 1 contre 3 - Le : 6 Mars 2011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endParaRPr lang="fr-FR" sz="2400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3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098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41" y="2503"/>
            <a:ext cx="9144000" cy="169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783783"/>
              </p:ext>
            </p:extLst>
          </p:nvPr>
        </p:nvGraphicFramePr>
        <p:xfrm>
          <a:off x="1362303" y="1844816"/>
          <a:ext cx="6408712" cy="4608526"/>
        </p:xfrm>
        <a:graphic>
          <a:graphicData uri="http://schemas.openxmlformats.org/drawingml/2006/table">
            <a:tbl>
              <a:tblPr/>
              <a:tblGrid>
                <a:gridCol w="1096548"/>
                <a:gridCol w="1328041"/>
                <a:gridCol w="1328041"/>
                <a:gridCol w="1328041"/>
                <a:gridCol w="1328041"/>
              </a:tblGrid>
              <a:tr h="24255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Groupe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rowSpan="3"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Rethondes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Carlepont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Longueil Annel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Choisy au Bac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Rethondes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 Plessis Brion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4255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Groupe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42554">
                <a:tc rowSpan="3"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Compiègne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 Saint Sébastien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Tracy le Mont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Cuise La Motte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Pierrefonds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Attichy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 fontAlgn="b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4255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Groupe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42554">
                <a:tc rowSpan="4"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Pontoise les Noyon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Rethondes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Tracy le Mont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Camelin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Cuise La Motte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Choisy au Bac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Groupe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rowSpan="3"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Carlepont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Pontoise les Noyon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 Saint Sébastien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VS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Cuise La Motte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4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07-nov-10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 Plessis Brion 2 repos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223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70277" y="2967335"/>
            <a:ext cx="84048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80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Coupe de ligue </a:t>
            </a:r>
          </a:p>
          <a:p>
            <a:pPr algn="ctr"/>
            <a:r>
              <a:rPr lang="fr-FR" sz="80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2010</a:t>
            </a:r>
            <a:endParaRPr lang="fr-FR" sz="80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5326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988840"/>
            <a:ext cx="9134128" cy="4869160"/>
          </a:xfrm>
        </p:spPr>
        <p:txBody>
          <a:bodyPr/>
          <a:lstStyle/>
          <a:p>
            <a:pPr algn="ctr">
              <a:buNone/>
            </a:pPr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Coupe de ligue par Equipe de Ronde </a:t>
            </a:r>
            <a:r>
              <a:rPr lang="fr-F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Poulaiville</a:t>
            </a:r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  <a:p>
            <a:pPr algn="ctr">
              <a:buNone/>
            </a:pPr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le 19 septembre </a:t>
            </a:r>
          </a:p>
          <a:p>
            <a:pPr algn="ctr">
              <a:buNone/>
            </a:pPr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90 tireurs 30 équipes</a:t>
            </a:r>
          </a:p>
          <a:p>
            <a:pPr algn="ctr">
              <a:buNone/>
            </a:pPr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>
              <a:buNone/>
            </a:pPr>
            <a:endParaRPr lang="fr-FR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>
              <a:buNone/>
            </a:pPr>
            <a:endParaRPr lang="fr-FR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fr-FR" dirty="0" smtClean="0"/>
          </a:p>
          <a:p>
            <a:endParaRPr lang="fr-FR" dirty="0" smtClean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2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1520" y="3429000"/>
            <a:ext cx="8280920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endParaRPr lang="fr-FR" sz="16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fr-FR" sz="2800" b="1" dirty="0" smtClean="0">
                <a:solidFill>
                  <a:srgbClr val="FC35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Aucune équipe de la ronde de la vallée de l'Oise inscrite, pour éviter de ne pas représenter la ronde l’an prochain.</a:t>
            </a:r>
          </a:p>
          <a:p>
            <a:endParaRPr lang="fr-FR" sz="20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fr-FR" sz="1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Sélection des tireurs terminée le 3 juillet</a:t>
            </a:r>
          </a:p>
          <a:p>
            <a:r>
              <a:rPr lang="fr-FR" sz="1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Fin juillet envoi des convocations avec réponse 2 semaines plus tard,</a:t>
            </a:r>
          </a:p>
          <a:p>
            <a:r>
              <a:rPr lang="fr-FR" sz="1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Si pas de réponse mi-Aout ce sera les tireurs avec un classement inferieur.</a:t>
            </a:r>
          </a:p>
          <a:p>
            <a:r>
              <a:rPr lang="fr-FR" sz="1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Le but avoir des équipes complètent début septembre pour représenter au mieux la ronde. </a:t>
            </a:r>
          </a:p>
          <a:p>
            <a:endParaRPr lang="fr-FR" sz="20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899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48769" y="2967335"/>
            <a:ext cx="5846473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66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Commission </a:t>
            </a:r>
          </a:p>
          <a:p>
            <a:pPr algn="ctr"/>
            <a:r>
              <a:rPr lang="fr-FR" sz="66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Arbitrage</a:t>
            </a:r>
            <a:endParaRPr lang="fr-FR" sz="66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7426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114167" y="2967335"/>
            <a:ext cx="691567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72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Nos concours </a:t>
            </a:r>
          </a:p>
          <a:p>
            <a:pPr algn="ctr"/>
            <a:r>
              <a:rPr lang="fr-FR" sz="72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2010-2011</a:t>
            </a:r>
            <a:endParaRPr lang="fr-FR" sz="72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01752" y="1920875"/>
            <a:ext cx="8503920" cy="4906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fr-FR" sz="3000" b="1" u="sng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Tirs en salles :</a:t>
            </a:r>
          </a:p>
          <a:p>
            <a:pPr eaLnBrk="1" hangingPunct="1">
              <a:lnSpc>
                <a:spcPct val="80000"/>
              </a:lnSpc>
              <a:buNone/>
            </a:pPr>
            <a:endParaRPr lang="fr-FR" sz="1800" b="1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400" b="1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18 - 19 Décembre :	Choisy au bac (Champ de ronde)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400" b="1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15 Janvier 2010 :	Compiègne (circuit régional)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400" b="1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16 Janvier 2010 :	Compiègne Resto du Cœur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fr-FR" sz="1500" b="1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pPr eaLnBrk="1" hangingPunct="1">
              <a:lnSpc>
                <a:spcPct val="80000"/>
              </a:lnSpc>
            </a:pPr>
            <a:r>
              <a:rPr lang="fr-FR" sz="2600" b="1" u="sng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Tirs en campagnes </a:t>
            </a:r>
            <a:r>
              <a:rPr lang="fr-FR" sz="1500" b="1" u="sng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: </a:t>
            </a:r>
          </a:p>
          <a:p>
            <a:pPr eaLnBrk="1" hangingPunct="1">
              <a:lnSpc>
                <a:spcPct val="80000"/>
              </a:lnSpc>
            </a:pPr>
            <a:endParaRPr lang="fr-FR" sz="1500" b="1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500" b="1" dirty="0" smtClean="0">
                <a:solidFill>
                  <a:schemeClr val="accent4">
                    <a:lumMod val="50000"/>
                  </a:schemeClr>
                </a:solidFill>
              </a:rPr>
              <a:t>2 avril 2011 :		Le Plessis Brion (Campagne)</a:t>
            </a:r>
            <a:endParaRPr lang="fr-FR" sz="1500" b="1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500" b="1" dirty="0" smtClean="0">
                <a:solidFill>
                  <a:schemeClr val="accent4">
                    <a:lumMod val="50000"/>
                  </a:schemeClr>
                </a:solidFill>
              </a:rPr>
              <a:t>3 avril 2011: 		Le Plessis Brion (Tir Nature : Champ de ligue 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500" b="1" dirty="0" smtClean="0">
                <a:solidFill>
                  <a:schemeClr val="accent4">
                    <a:lumMod val="50000"/>
                  </a:schemeClr>
                </a:solidFill>
              </a:rPr>
              <a:t>9 – 10 Avril 2011:	Rethondes (Champ de ronde)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fr-FR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F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Bouquet Provincial : 22 Mai Choisy au bac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fr-FR" sz="1400" b="1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fr-FR" sz="1800" b="1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	</a:t>
            </a:r>
            <a:r>
              <a:rPr lang="fr-FR" sz="3000" b="1" u="sng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Tirs fédéraux :</a:t>
            </a:r>
            <a:r>
              <a:rPr lang="fr-FR" sz="3000" b="1" u="sng" dirty="0" smtClean="0">
                <a:solidFill>
                  <a:schemeClr val="accent4">
                    <a:lumMod val="50000"/>
                  </a:schemeClr>
                </a:solidFill>
                <a:latin typeface="+mj-lt"/>
                <a:sym typeface="Wingdings" pitchFamily="2" charset="2"/>
              </a:rPr>
              <a:t> </a:t>
            </a:r>
          </a:p>
          <a:p>
            <a:pPr eaLnBrk="1" hangingPunct="1">
              <a:lnSpc>
                <a:spcPct val="80000"/>
              </a:lnSpc>
              <a:buNone/>
            </a:pPr>
            <a:endParaRPr lang="fr-FR" sz="1500" b="1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500" b="1" dirty="0" smtClean="0">
                <a:solidFill>
                  <a:schemeClr val="accent4">
                    <a:lumMod val="50000"/>
                  </a:schemeClr>
                </a:solidFill>
              </a:rPr>
              <a:t>01 mai 2011 : 		Compiègne Champ de Ronde </a:t>
            </a:r>
            <a:r>
              <a:rPr lang="fr-FR" sz="1500" b="1" dirty="0" smtClean="0">
                <a:solidFill>
                  <a:srgbClr val="FFFF00"/>
                </a:solidFill>
              </a:rPr>
              <a:t>( Attention 6 flèches)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fr-FR" sz="1500" b="1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pPr eaLnBrk="1" hangingPunct="1">
              <a:lnSpc>
                <a:spcPct val="80000"/>
              </a:lnSpc>
            </a:pPr>
            <a:r>
              <a:rPr lang="fr-FR" sz="3000" b="1" u="sng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TIR 3D 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r-FR" sz="1400" b="1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400" b="1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	Le Plessis Brion (a confirmer ou remplacer par tir nature)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fr-FR" sz="18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fr-FR" sz="1400" dirty="0" smtClean="0">
              <a:solidFill>
                <a:srgbClr val="FF33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7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027"/>
          <p:cNvSpPr>
            <a:spLocks noGrp="1" noChangeArrowheads="1"/>
          </p:cNvSpPr>
          <p:nvPr>
            <p:ph idx="1"/>
          </p:nvPr>
        </p:nvSpPr>
        <p:spPr bwMode="auto">
          <a:xfrm>
            <a:off x="301752" y="1412776"/>
            <a:ext cx="8503920" cy="468627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Proposition des dates de tir</a:t>
            </a:r>
            <a:r>
              <a:rPr lang="fr-F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(à confirmer)</a:t>
            </a:r>
          </a:p>
        </p:txBody>
      </p:sp>
      <p:sp>
        <p:nvSpPr>
          <p:cNvPr id="47107" name="Text Box 1028"/>
          <p:cNvSpPr txBox="1">
            <a:spLocks noChangeArrowheads="1"/>
          </p:cNvSpPr>
          <p:nvPr/>
        </p:nvSpPr>
        <p:spPr bwMode="auto">
          <a:xfrm>
            <a:off x="539552" y="1916833"/>
            <a:ext cx="7992888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fr-FR" sz="1600" dirty="0" smtClean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20 </a:t>
            </a:r>
            <a:r>
              <a:rPr lang="fr-FR" sz="1400" dirty="0">
                <a:latin typeface="+mj-lt"/>
              </a:rPr>
              <a:t>mars </a:t>
            </a:r>
            <a:r>
              <a:rPr lang="fr-FR" sz="1400" dirty="0" smtClean="0">
                <a:latin typeface="+mj-lt"/>
              </a:rPr>
              <a:t>2011</a:t>
            </a:r>
            <a:r>
              <a:rPr lang="fr-FR" sz="1400" dirty="0">
                <a:latin typeface="+mj-lt"/>
              </a:rPr>
              <a:t>		: </a:t>
            </a:r>
            <a:r>
              <a:rPr lang="fr-FR" sz="1400" dirty="0" smtClean="0">
                <a:latin typeface="+mj-lt"/>
              </a:rPr>
              <a:t>Finale </a:t>
            </a:r>
            <a:r>
              <a:rPr lang="fr-FR" sz="1400" dirty="0">
                <a:latin typeface="+mj-lt"/>
              </a:rPr>
              <a:t>du </a:t>
            </a:r>
            <a:r>
              <a:rPr lang="fr-FR" sz="1400" dirty="0" err="1">
                <a:latin typeface="+mj-lt"/>
              </a:rPr>
              <a:t>chp</a:t>
            </a:r>
            <a:r>
              <a:rPr lang="fr-FR" sz="1400" dirty="0">
                <a:latin typeface="+mj-lt"/>
              </a:rPr>
              <a:t> d’hiver 	</a:t>
            </a:r>
            <a:r>
              <a:rPr lang="fr-FR" sz="1400" dirty="0" smtClean="0">
                <a:latin typeface="+mj-lt"/>
              </a:rPr>
              <a:t>A définir</a:t>
            </a:r>
            <a:r>
              <a:rPr lang="fr-FR" sz="1400" dirty="0">
                <a:latin typeface="+mj-lt"/>
              </a:rPr>
              <a:t>	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26 </a:t>
            </a:r>
            <a:r>
              <a:rPr lang="fr-FR" sz="1400" dirty="0">
                <a:latin typeface="+mj-lt"/>
              </a:rPr>
              <a:t>et </a:t>
            </a:r>
            <a:r>
              <a:rPr lang="fr-FR" sz="1400" dirty="0" smtClean="0">
                <a:latin typeface="+mj-lt"/>
              </a:rPr>
              <a:t>27 mars 2011</a:t>
            </a:r>
            <a:r>
              <a:rPr lang="fr-FR" sz="1400" dirty="0">
                <a:latin typeface="+mj-lt"/>
              </a:rPr>
              <a:t>	: Tir sur cibles ovales		Cuise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02 </a:t>
            </a:r>
            <a:r>
              <a:rPr lang="fr-FR" sz="1400" dirty="0">
                <a:latin typeface="+mj-lt"/>
              </a:rPr>
              <a:t>et </a:t>
            </a:r>
            <a:r>
              <a:rPr lang="fr-FR" sz="1400" dirty="0" smtClean="0">
                <a:latin typeface="+mj-lt"/>
              </a:rPr>
              <a:t>03 avril 2011</a:t>
            </a:r>
            <a:r>
              <a:rPr lang="fr-FR" sz="1400" dirty="0">
                <a:latin typeface="+mj-lt"/>
              </a:rPr>
              <a:t>		: Tir en </a:t>
            </a:r>
            <a:r>
              <a:rPr lang="fr-FR" sz="1400" dirty="0" smtClean="0">
                <a:latin typeface="+mj-lt"/>
              </a:rPr>
              <a:t>Campagne / nature</a:t>
            </a:r>
            <a:r>
              <a:rPr lang="fr-FR" sz="1400" dirty="0">
                <a:latin typeface="+mj-lt"/>
              </a:rPr>
              <a:t>	Le plessis Brion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02 et 03 avril 2011		: </a:t>
            </a:r>
            <a:r>
              <a:rPr lang="fr-FR" sz="1400" dirty="0" smtClean="0">
                <a:latin typeface="+mj-lt"/>
              </a:rPr>
              <a:t>Tir </a:t>
            </a:r>
            <a:r>
              <a:rPr lang="fr-FR" sz="1400" dirty="0">
                <a:latin typeface="+mj-lt"/>
              </a:rPr>
              <a:t>à l’araignée		Pontoise</a:t>
            </a:r>
          </a:p>
          <a:p>
            <a:pPr>
              <a:buFontTx/>
              <a:buChar char="•"/>
            </a:pPr>
            <a:r>
              <a:rPr lang="fr-FR" sz="1400" dirty="0" smtClean="0">
                <a:latin typeface="+mj-lt"/>
              </a:rPr>
              <a:t> 09 </a:t>
            </a:r>
            <a:r>
              <a:rPr lang="fr-FR" sz="1400" dirty="0">
                <a:latin typeface="+mj-lt"/>
              </a:rPr>
              <a:t>et </a:t>
            </a:r>
            <a:r>
              <a:rPr lang="fr-FR" sz="1400" dirty="0" smtClean="0">
                <a:latin typeface="+mj-lt"/>
              </a:rPr>
              <a:t>10 </a:t>
            </a:r>
            <a:r>
              <a:rPr lang="fr-FR" sz="1400" dirty="0">
                <a:latin typeface="+mj-lt"/>
              </a:rPr>
              <a:t>avril </a:t>
            </a:r>
            <a:r>
              <a:rPr lang="fr-FR" sz="1400" dirty="0" smtClean="0">
                <a:latin typeface="+mj-lt"/>
              </a:rPr>
              <a:t>2011</a:t>
            </a:r>
            <a:r>
              <a:rPr lang="fr-FR" sz="1400" dirty="0">
                <a:latin typeface="+mj-lt"/>
              </a:rPr>
              <a:t>		: </a:t>
            </a:r>
            <a:r>
              <a:rPr lang="fr-FR" sz="1400" dirty="0" smtClean="0">
                <a:latin typeface="+mj-lt"/>
              </a:rPr>
              <a:t>Tir </a:t>
            </a:r>
            <a:r>
              <a:rPr lang="fr-FR" sz="1400" dirty="0">
                <a:latin typeface="+mj-lt"/>
              </a:rPr>
              <a:t>en Campagne		Rethondes</a:t>
            </a:r>
          </a:p>
          <a:p>
            <a:pPr>
              <a:buFontTx/>
              <a:buChar char="•"/>
            </a:pPr>
            <a:r>
              <a:rPr lang="fr-FR" sz="1400" dirty="0" smtClean="0">
                <a:latin typeface="+mj-lt"/>
              </a:rPr>
              <a:t> 01 </a:t>
            </a:r>
            <a:r>
              <a:rPr lang="fr-FR" sz="1400" dirty="0">
                <a:latin typeface="+mj-lt"/>
              </a:rPr>
              <a:t>mai </a:t>
            </a:r>
            <a:r>
              <a:rPr lang="fr-FR" sz="1400" dirty="0" smtClean="0">
                <a:latin typeface="+mj-lt"/>
              </a:rPr>
              <a:t> 2011</a:t>
            </a:r>
            <a:r>
              <a:rPr lang="fr-FR" sz="1400" dirty="0">
                <a:latin typeface="+mj-lt"/>
              </a:rPr>
              <a:t>		</a:t>
            </a:r>
            <a:r>
              <a:rPr lang="fr-FR" sz="1400" dirty="0" smtClean="0">
                <a:latin typeface="+mj-lt"/>
              </a:rPr>
              <a:t>: </a:t>
            </a:r>
            <a:r>
              <a:rPr lang="fr-FR" sz="1400" dirty="0">
                <a:latin typeface="+mj-lt"/>
              </a:rPr>
              <a:t>Fédéral </a:t>
            </a:r>
            <a:r>
              <a:rPr lang="fr-FR" sz="1400" dirty="0" smtClean="0">
                <a:latin typeface="+mj-lt"/>
              </a:rPr>
              <a:t>(Champ de ronde)</a:t>
            </a:r>
            <a:r>
              <a:rPr lang="fr-FR" sz="1400" dirty="0">
                <a:latin typeface="+mj-lt"/>
              </a:rPr>
              <a:t>	</a:t>
            </a:r>
            <a:r>
              <a:rPr lang="fr-FR" sz="1400" dirty="0" smtClean="0">
                <a:latin typeface="+mj-lt"/>
              </a:rPr>
              <a:t>Compiègne</a:t>
            </a:r>
          </a:p>
          <a:p>
            <a:pPr>
              <a:buFontTx/>
              <a:buChar char="•"/>
            </a:pPr>
            <a:r>
              <a:rPr lang="fr-FR" sz="1400" dirty="0" smtClean="0">
                <a:latin typeface="+mj-lt"/>
              </a:rPr>
              <a:t> 08 mai 2011		: Roi de ronde		Cuise la motte</a:t>
            </a:r>
            <a:endParaRPr lang="fr-FR" sz="1400" dirty="0"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14 et 15 mai 2011</a:t>
            </a:r>
            <a:r>
              <a:rPr lang="fr-FR" sz="1400" dirty="0">
                <a:latin typeface="+mj-lt"/>
              </a:rPr>
              <a:t>		: Tir aux ballons		Le plessis Brion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22 </a:t>
            </a:r>
            <a:r>
              <a:rPr lang="fr-FR" sz="1400" dirty="0">
                <a:latin typeface="+mj-lt"/>
              </a:rPr>
              <a:t>mai </a:t>
            </a:r>
            <a:r>
              <a:rPr lang="fr-FR" sz="1400" dirty="0" smtClean="0">
                <a:latin typeface="+mj-lt"/>
              </a:rPr>
              <a:t>2011</a:t>
            </a:r>
            <a:r>
              <a:rPr lang="fr-FR" sz="1400" dirty="0">
                <a:latin typeface="+mj-lt"/>
              </a:rPr>
              <a:t>		: Bouquet Provincial		</a:t>
            </a:r>
            <a:r>
              <a:rPr lang="fr-FR" sz="1400" dirty="0" smtClean="0">
                <a:latin typeface="+mj-lt"/>
              </a:rPr>
              <a:t>Choisy au bac</a:t>
            </a:r>
            <a:endParaRPr lang="fr-FR" sz="1400" dirty="0"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04 </a:t>
            </a:r>
            <a:r>
              <a:rPr lang="fr-FR" sz="1400" dirty="0">
                <a:latin typeface="+mj-lt"/>
              </a:rPr>
              <a:t>et </a:t>
            </a:r>
            <a:r>
              <a:rPr lang="fr-FR" sz="1400" dirty="0" smtClean="0">
                <a:latin typeface="+mj-lt"/>
              </a:rPr>
              <a:t>05 Juin 2011 </a:t>
            </a:r>
            <a:r>
              <a:rPr lang="fr-FR" sz="1400" dirty="0">
                <a:latin typeface="+mj-lt"/>
              </a:rPr>
              <a:t>	</a:t>
            </a:r>
            <a:r>
              <a:rPr lang="fr-FR" sz="1400" dirty="0" smtClean="0">
                <a:latin typeface="+mj-lt"/>
              </a:rPr>
              <a:t>: Tir </a:t>
            </a:r>
            <a:r>
              <a:rPr lang="fr-FR" sz="1400" dirty="0">
                <a:latin typeface="+mj-lt"/>
              </a:rPr>
              <a:t>aux </a:t>
            </a:r>
            <a:r>
              <a:rPr lang="fr-FR" sz="1400" dirty="0" smtClean="0">
                <a:latin typeface="+mj-lt"/>
              </a:rPr>
              <a:t>fléchettes</a:t>
            </a:r>
            <a:r>
              <a:rPr lang="fr-FR" sz="1400" dirty="0">
                <a:latin typeface="+mj-lt"/>
              </a:rPr>
              <a:t>		Carlepont</a:t>
            </a:r>
          </a:p>
          <a:p>
            <a:pPr>
              <a:buFontTx/>
              <a:buChar char="•"/>
            </a:pPr>
            <a:r>
              <a:rPr lang="fr-FR" sz="1400" dirty="0" smtClean="0">
                <a:latin typeface="+mj-lt"/>
              </a:rPr>
              <a:t>18 </a:t>
            </a:r>
            <a:r>
              <a:rPr lang="fr-FR" sz="1400" dirty="0">
                <a:latin typeface="+mj-lt"/>
              </a:rPr>
              <a:t>et </a:t>
            </a:r>
            <a:r>
              <a:rPr lang="fr-FR" sz="1400" dirty="0" smtClean="0">
                <a:latin typeface="+mj-lt"/>
              </a:rPr>
              <a:t>19 </a:t>
            </a:r>
            <a:r>
              <a:rPr lang="fr-FR" sz="1400" dirty="0">
                <a:latin typeface="+mj-lt"/>
              </a:rPr>
              <a:t>juin </a:t>
            </a:r>
            <a:r>
              <a:rPr lang="fr-FR" sz="1400" dirty="0" smtClean="0">
                <a:latin typeface="+mj-lt"/>
              </a:rPr>
              <a:t>2011	</a:t>
            </a:r>
            <a:r>
              <a:rPr lang="fr-FR" sz="1400" dirty="0">
                <a:latin typeface="+mj-lt"/>
              </a:rPr>
              <a:t>	: </a:t>
            </a:r>
            <a:r>
              <a:rPr lang="fr-FR" sz="1400" dirty="0" smtClean="0">
                <a:latin typeface="+mj-lt"/>
              </a:rPr>
              <a:t>Tir </a:t>
            </a:r>
            <a:r>
              <a:rPr lang="fr-FR" sz="1400" dirty="0">
                <a:latin typeface="+mj-lt"/>
              </a:rPr>
              <a:t>particulier		Tracy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Du </a:t>
            </a:r>
            <a:r>
              <a:rPr lang="fr-FR" sz="1400" dirty="0" smtClean="0">
                <a:latin typeface="+mj-lt"/>
              </a:rPr>
              <a:t>09 au 31 juillet 2011</a:t>
            </a:r>
            <a:r>
              <a:rPr lang="fr-FR" sz="1400" dirty="0">
                <a:latin typeface="+mj-lt"/>
              </a:rPr>
              <a:t>	: Prix de mise		St Sébastien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Du 07 </a:t>
            </a:r>
            <a:r>
              <a:rPr lang="fr-FR" sz="1400" dirty="0" smtClean="0">
                <a:latin typeface="+mj-lt"/>
              </a:rPr>
              <a:t>au 28 août 2011	: </a:t>
            </a:r>
            <a:r>
              <a:rPr lang="fr-FR" sz="1400" dirty="0">
                <a:latin typeface="+mj-lt"/>
              </a:rPr>
              <a:t>Prix de mise		</a:t>
            </a:r>
            <a:r>
              <a:rPr lang="fr-FR" sz="1400" dirty="0" err="1" smtClean="0">
                <a:latin typeface="+mj-lt"/>
              </a:rPr>
              <a:t>Blérancourt</a:t>
            </a:r>
            <a:r>
              <a:rPr lang="fr-FR" sz="1400" dirty="0" smtClean="0">
                <a:latin typeface="+mj-lt"/>
              </a:rPr>
              <a:t> </a:t>
            </a:r>
            <a:r>
              <a:rPr lang="fr-FR" sz="1400" dirty="0">
                <a:latin typeface="+mj-lt"/>
              </a:rPr>
              <a:t> 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28 Août 2011</a:t>
            </a:r>
            <a:r>
              <a:rPr lang="fr-FR" sz="1400" dirty="0">
                <a:latin typeface="+mj-lt"/>
              </a:rPr>
              <a:t>		: Challenge estival		</a:t>
            </a:r>
            <a:r>
              <a:rPr lang="fr-FR" sz="1400" dirty="0" smtClean="0">
                <a:latin typeface="+mj-lt"/>
              </a:rPr>
              <a:t>Carlepont </a:t>
            </a:r>
            <a:endParaRPr lang="fr-FR" sz="1400" dirty="0"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04 septembre 2011</a:t>
            </a:r>
            <a:r>
              <a:rPr lang="fr-FR" sz="1400" dirty="0">
                <a:latin typeface="+mj-lt"/>
              </a:rPr>
              <a:t>	</a:t>
            </a:r>
            <a:r>
              <a:rPr lang="fr-FR" sz="1400" dirty="0" smtClean="0">
                <a:latin typeface="+mj-lt"/>
              </a:rPr>
              <a:t>: Champ </a:t>
            </a:r>
            <a:r>
              <a:rPr lang="fr-FR" sz="1400" dirty="0">
                <a:latin typeface="+mj-lt"/>
              </a:rPr>
              <a:t>de </a:t>
            </a:r>
            <a:r>
              <a:rPr lang="fr-FR" sz="1400" dirty="0" smtClean="0">
                <a:latin typeface="+mj-lt"/>
              </a:rPr>
              <a:t>Ronde </a:t>
            </a:r>
            <a:r>
              <a:rPr lang="fr-FR" sz="1400" dirty="0" err="1" smtClean="0">
                <a:latin typeface="+mj-lt"/>
              </a:rPr>
              <a:t>Beursault</a:t>
            </a:r>
            <a:r>
              <a:rPr lang="fr-FR" sz="1400" dirty="0">
                <a:latin typeface="+mj-lt"/>
              </a:rPr>
              <a:t>	Compiègne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10 </a:t>
            </a:r>
            <a:r>
              <a:rPr lang="fr-FR" sz="1400" dirty="0">
                <a:latin typeface="+mj-lt"/>
              </a:rPr>
              <a:t>et </a:t>
            </a:r>
            <a:r>
              <a:rPr lang="fr-FR" sz="1400" dirty="0" smtClean="0">
                <a:latin typeface="+mj-lt"/>
              </a:rPr>
              <a:t>11 </a:t>
            </a:r>
            <a:r>
              <a:rPr lang="fr-FR" sz="1400" dirty="0">
                <a:latin typeface="+mj-lt"/>
              </a:rPr>
              <a:t>sept		: </a:t>
            </a:r>
            <a:r>
              <a:rPr lang="fr-FR" sz="1400" dirty="0" smtClean="0">
                <a:latin typeface="+mj-lt"/>
              </a:rPr>
              <a:t>Tir </a:t>
            </a:r>
            <a:r>
              <a:rPr lang="fr-FR" sz="1400" dirty="0">
                <a:latin typeface="+mj-lt"/>
              </a:rPr>
              <a:t>à la capsules		Tracy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 Septembre (Pas de date)</a:t>
            </a:r>
            <a:r>
              <a:rPr lang="fr-FR" sz="1400" dirty="0">
                <a:latin typeface="+mj-lt"/>
              </a:rPr>
              <a:t>	: Coupe de ligue		</a:t>
            </a:r>
            <a:r>
              <a:rPr lang="fr-FR" sz="1400" dirty="0" smtClean="0">
                <a:latin typeface="+mj-lt"/>
              </a:rPr>
              <a:t>Picardie (Aisne)</a:t>
            </a:r>
            <a:endParaRPr lang="fr-FR" sz="1400" dirty="0"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 smtClean="0">
                <a:latin typeface="+mj-lt"/>
              </a:rPr>
              <a:t> 17/18 </a:t>
            </a:r>
            <a:r>
              <a:rPr lang="fr-FR" sz="1400" dirty="0">
                <a:latin typeface="+mj-lt"/>
              </a:rPr>
              <a:t>– </a:t>
            </a:r>
            <a:r>
              <a:rPr lang="fr-FR" sz="1400" dirty="0" smtClean="0">
                <a:latin typeface="+mj-lt"/>
              </a:rPr>
              <a:t>24/25 sept </a:t>
            </a:r>
            <a:r>
              <a:rPr lang="fr-FR" sz="1400" dirty="0">
                <a:latin typeface="+mj-lt"/>
              </a:rPr>
              <a:t>	</a:t>
            </a:r>
            <a:r>
              <a:rPr lang="fr-FR" sz="1400" dirty="0" smtClean="0">
                <a:latin typeface="+mj-lt"/>
              </a:rPr>
              <a:t>: </a:t>
            </a:r>
            <a:r>
              <a:rPr lang="fr-FR" sz="1400" dirty="0">
                <a:latin typeface="+mj-lt"/>
              </a:rPr>
              <a:t>Tir à la baballe		St Sébastien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24 septembre 2011</a:t>
            </a:r>
            <a:r>
              <a:rPr lang="fr-FR" sz="1400" dirty="0">
                <a:latin typeface="+mj-lt"/>
              </a:rPr>
              <a:t>	</a:t>
            </a:r>
            <a:r>
              <a:rPr lang="fr-FR" sz="1400" dirty="0" smtClean="0">
                <a:latin typeface="+mj-lt"/>
              </a:rPr>
              <a:t>: </a:t>
            </a:r>
            <a:r>
              <a:rPr lang="fr-FR" sz="1400" dirty="0">
                <a:latin typeface="+mj-lt"/>
              </a:rPr>
              <a:t>Coupe des Capitaines	</a:t>
            </a:r>
            <a:r>
              <a:rPr lang="fr-FR" sz="1400" dirty="0" smtClean="0">
                <a:latin typeface="+mj-lt"/>
              </a:rPr>
              <a:t>Carlepont</a:t>
            </a:r>
            <a:endParaRPr lang="fr-FR" sz="1400" dirty="0"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01 et 02 Octobre 2011	: Tir </a:t>
            </a:r>
            <a:r>
              <a:rPr lang="fr-FR" sz="1400" dirty="0">
                <a:latin typeface="+mj-lt"/>
              </a:rPr>
              <a:t>aux Pruneaux		Choisy au bac</a:t>
            </a:r>
          </a:p>
          <a:p>
            <a:pPr>
              <a:buFontTx/>
              <a:buChar char="•"/>
            </a:pPr>
            <a:r>
              <a:rPr lang="fr-FR" sz="1400" dirty="0" smtClean="0">
                <a:latin typeface="+mj-lt"/>
              </a:rPr>
              <a:t> 8 et 09 Octobre 2011</a:t>
            </a:r>
            <a:r>
              <a:rPr lang="fr-FR" sz="1400" dirty="0">
                <a:latin typeface="+mj-lt"/>
              </a:rPr>
              <a:t>	</a:t>
            </a:r>
            <a:r>
              <a:rPr lang="fr-FR" sz="1400" dirty="0" smtClean="0">
                <a:latin typeface="+mj-lt"/>
              </a:rPr>
              <a:t>: Tir </a:t>
            </a:r>
            <a:r>
              <a:rPr lang="fr-FR" sz="1400" dirty="0">
                <a:latin typeface="+mj-lt"/>
              </a:rPr>
              <a:t>aux saucissons		Cuise</a:t>
            </a:r>
          </a:p>
          <a:p>
            <a:pPr>
              <a:buFontTx/>
              <a:buChar char="•"/>
            </a:pPr>
            <a:r>
              <a:rPr lang="fr-FR" sz="1400" dirty="0">
                <a:latin typeface="+mj-lt"/>
              </a:rPr>
              <a:t> </a:t>
            </a:r>
            <a:r>
              <a:rPr lang="fr-FR" sz="1400" dirty="0" smtClean="0">
                <a:latin typeface="+mj-lt"/>
              </a:rPr>
              <a:t> 22 Octobre 2011</a:t>
            </a:r>
            <a:r>
              <a:rPr lang="fr-FR" sz="1400" dirty="0">
                <a:latin typeface="+mj-lt"/>
              </a:rPr>
              <a:t>		: Assemblée générale 	A définir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68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680550" y="3475166"/>
            <a:ext cx="77829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6000" b="1" dirty="0">
                <a:ln/>
                <a:solidFill>
                  <a:srgbClr val="002060"/>
                </a:solidFill>
                <a:latin typeface="+mj-lt"/>
              </a:rPr>
              <a:t>Questions</a:t>
            </a:r>
            <a:r>
              <a:rPr lang="fr-FR" sz="6000" b="1" dirty="0">
                <a:ln/>
                <a:solidFill>
                  <a:schemeClr val="accent3"/>
                </a:solidFill>
                <a:latin typeface="+mj-lt"/>
              </a:rPr>
              <a:t> </a:t>
            </a:r>
            <a:r>
              <a:rPr lang="fr-FR" sz="6000" b="1" dirty="0">
                <a:ln/>
                <a:solidFill>
                  <a:srgbClr val="002060"/>
                </a:solidFill>
                <a:latin typeface="+mj-lt"/>
              </a:rPr>
              <a:t>diverses</a:t>
            </a:r>
            <a:endParaRPr lang="fr-FR" sz="6000" b="1" cap="none" spc="0" dirty="0">
              <a:ln/>
              <a:solidFill>
                <a:srgbClr val="00206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1083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620712" y="2967335"/>
            <a:ext cx="590257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6000" b="1" dirty="0">
                <a:ln/>
                <a:solidFill>
                  <a:srgbClr val="002060"/>
                </a:solidFill>
                <a:latin typeface="+mj-lt"/>
              </a:rPr>
              <a:t>Félicitons nos </a:t>
            </a:r>
            <a:endParaRPr lang="fr-FR" sz="6000" b="1" dirty="0" smtClean="0">
              <a:ln/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fr-FR" sz="6000" b="1" dirty="0" smtClean="0">
                <a:ln/>
                <a:solidFill>
                  <a:srgbClr val="002060"/>
                </a:solidFill>
                <a:latin typeface="+mj-lt"/>
              </a:rPr>
              <a:t>champions</a:t>
            </a:r>
            <a:endParaRPr lang="fr-FR" sz="6000" b="1" cap="none" spc="0" dirty="0">
              <a:ln/>
              <a:solidFill>
                <a:srgbClr val="00206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137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83041" y="2967335"/>
            <a:ext cx="597791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6000" b="1" dirty="0" smtClean="0">
                <a:ln/>
                <a:solidFill>
                  <a:srgbClr val="002060"/>
                </a:solidFill>
                <a:latin typeface="+mj-lt"/>
              </a:rPr>
              <a:t>Honorons </a:t>
            </a:r>
            <a:r>
              <a:rPr lang="fr-FR" sz="6000" b="1" dirty="0">
                <a:ln/>
                <a:solidFill>
                  <a:srgbClr val="002060"/>
                </a:solidFill>
                <a:latin typeface="+mj-lt"/>
              </a:rPr>
              <a:t>nos </a:t>
            </a:r>
            <a:endParaRPr lang="fr-FR" sz="6000" b="1" dirty="0" smtClean="0">
              <a:ln/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fr-FR" sz="6000" b="1" dirty="0" smtClean="0">
                <a:ln/>
                <a:solidFill>
                  <a:srgbClr val="002060"/>
                </a:solidFill>
                <a:latin typeface="+mj-lt"/>
              </a:rPr>
              <a:t>anciens</a:t>
            </a:r>
            <a:endParaRPr lang="fr-FR" sz="6000" b="1" cap="none" spc="0" dirty="0">
              <a:ln/>
              <a:solidFill>
                <a:srgbClr val="00206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0126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MM</a:t>
            </a: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r>
              <a:rPr lang="fr-FR" dirty="0" smtClean="0">
                <a:solidFill>
                  <a:srgbClr val="002060"/>
                </a:solidFill>
                <a:latin typeface="+mj-lt"/>
              </a:rPr>
              <a:t>Médailles des 30 ans d’Archerie</a:t>
            </a:r>
          </a:p>
          <a:p>
            <a:pPr lvl="8"/>
            <a:endParaRPr lang="fr-FR" dirty="0" smtClean="0">
              <a:solidFill>
                <a:srgbClr val="002060"/>
              </a:solidFill>
              <a:latin typeface="+mj-lt"/>
            </a:endParaRPr>
          </a:p>
          <a:p>
            <a:pPr lvl="8"/>
            <a:endParaRPr lang="fr-FR" dirty="0" smtClean="0">
              <a:solidFill>
                <a:srgbClr val="002060"/>
              </a:solidFill>
              <a:latin typeface="+mj-lt"/>
            </a:endParaRPr>
          </a:p>
          <a:p>
            <a:pPr lvl="8"/>
            <a:endParaRPr lang="fr-FR" dirty="0" smtClean="0">
              <a:solidFill>
                <a:srgbClr val="002060"/>
              </a:solidFill>
              <a:latin typeface="+mj-lt"/>
            </a:endParaRPr>
          </a:p>
          <a:p>
            <a:pPr lvl="8" algn="ctr"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002060"/>
                </a:solidFill>
                <a:latin typeface="+mj-lt"/>
              </a:rPr>
              <a:t> Madame FRENOY Roselyne</a:t>
            </a:r>
          </a:p>
          <a:p>
            <a:pPr marL="2185416" lvl="8" indent="0" algn="ctr">
              <a:buNone/>
            </a:pPr>
            <a:endParaRPr lang="fr-FR" sz="2000" dirty="0" smtClean="0">
              <a:solidFill>
                <a:srgbClr val="002060"/>
              </a:solidFill>
              <a:latin typeface="+mj-lt"/>
            </a:endParaRPr>
          </a:p>
          <a:p>
            <a:pPr lvl="8" algn="ctr"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002060"/>
                </a:solidFill>
                <a:latin typeface="+mj-lt"/>
              </a:rPr>
              <a:t>Monsieur DUMONT Bruno</a:t>
            </a:r>
          </a:p>
          <a:p>
            <a:pPr lvl="8" algn="just">
              <a:buFont typeface="Wingdings" pitchFamily="2" charset="2"/>
              <a:buChar char="q"/>
            </a:pPr>
            <a:endParaRPr lang="fr-FR" sz="2000" dirty="0" smtClean="0">
              <a:solidFill>
                <a:srgbClr val="002060"/>
              </a:solidFill>
              <a:latin typeface="+mj-lt"/>
            </a:endParaRPr>
          </a:p>
          <a:p>
            <a:pPr lvl="8" algn="ctr"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002060"/>
                </a:solidFill>
                <a:latin typeface="+mj-lt"/>
              </a:rPr>
              <a:t>   Monsieur MANDRA Germain</a:t>
            </a:r>
          </a:p>
          <a:p>
            <a:pPr lvl="8" algn="ctr">
              <a:buNone/>
            </a:pPr>
            <a:endParaRPr lang="fr-FR" sz="2000" dirty="0" smtClean="0">
              <a:solidFill>
                <a:srgbClr val="002060"/>
              </a:solidFill>
              <a:latin typeface="+mj-lt"/>
            </a:endParaRPr>
          </a:p>
          <a:p>
            <a:pPr lvl="8" algn="ctr">
              <a:buNone/>
            </a:pPr>
            <a:r>
              <a:rPr lang="fr-FR" sz="2000" dirty="0" smtClean="0">
                <a:solidFill>
                  <a:srgbClr val="002060"/>
                </a:solidFill>
                <a:latin typeface="+mj-lt"/>
              </a:rPr>
              <a:t> </a:t>
            </a:r>
          </a:p>
          <a:p>
            <a:pPr lvl="8" algn="ctr"/>
            <a:endParaRPr lang="fr-FR" dirty="0" smtClean="0"/>
          </a:p>
          <a:p>
            <a:pPr>
              <a:buNone/>
            </a:pPr>
            <a:endParaRPr lang="fr-FR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043" descr="MPj04331730000[1]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65228" r="2158" b="11395"/>
          <a:stretch>
            <a:fillRect/>
          </a:stretch>
        </p:blipFill>
        <p:spPr bwMode="auto">
          <a:xfrm>
            <a:off x="1619672" y="2997763"/>
            <a:ext cx="216024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051720" y="4674895"/>
            <a:ext cx="1008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rgbClr val="002060"/>
                </a:solidFill>
                <a:latin typeface="+mj-lt"/>
              </a:rPr>
              <a:t>30</a:t>
            </a:r>
          </a:p>
          <a:p>
            <a:pPr algn="ctr"/>
            <a:r>
              <a:rPr lang="fr-FR" dirty="0" smtClean="0">
                <a:solidFill>
                  <a:srgbClr val="002060"/>
                </a:solidFill>
                <a:latin typeface="+mj-lt"/>
              </a:rPr>
              <a:t>Ans</a:t>
            </a:r>
            <a:endParaRPr lang="fr-FR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>
          <a:xfrm>
            <a:off x="301752" y="1700808"/>
            <a:ext cx="8503920" cy="4968552"/>
          </a:xfrm>
        </p:spPr>
        <p:txBody>
          <a:bodyPr/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Médaille des 40 ans d’Archerie</a:t>
            </a: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pPr marL="4927600" lvl="8" indent="-260350">
              <a:buFont typeface="Wingdings" pitchFamily="2" charset="2"/>
              <a:buChar char="q"/>
            </a:pPr>
            <a:r>
              <a:rPr lang="fr-FR" sz="15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 </a:t>
            </a:r>
            <a:r>
              <a:rPr lang="fr-FR" sz="1500" dirty="0">
                <a:solidFill>
                  <a:schemeClr val="accent4">
                    <a:lumMod val="50000"/>
                  </a:schemeClr>
                </a:solidFill>
                <a:latin typeface="+mj-lt"/>
              </a:rPr>
              <a:t>M</a:t>
            </a:r>
            <a:r>
              <a:rPr lang="fr-FR" sz="15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onsieur FRENOY MICHEL</a:t>
            </a:r>
            <a:endParaRPr lang="fr-FR" dirty="0" smtClean="0">
              <a:solidFill>
                <a:schemeClr val="accent4">
                  <a:lumMod val="50000"/>
                </a:schemeClr>
              </a:solidFill>
              <a:latin typeface="+mj-lt"/>
            </a:endParaRPr>
          </a:p>
          <a:p>
            <a:pPr marL="137160" indent="0">
              <a:buNone/>
            </a:pPr>
            <a:endParaRPr lang="fr-FR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 descr="MPj04331730000[1]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3731" r="32515" b="11395"/>
          <a:stretch>
            <a:fillRect/>
          </a:stretch>
        </p:blipFill>
        <p:spPr bwMode="auto">
          <a:xfrm>
            <a:off x="1547664" y="2708920"/>
            <a:ext cx="2160526" cy="302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/>
          <p:nvPr/>
        </p:nvSpPr>
        <p:spPr>
          <a:xfrm>
            <a:off x="2005431" y="4617519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40 ans</a:t>
            </a:r>
            <a:endParaRPr lang="fr-FR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84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28973" y="3717032"/>
            <a:ext cx="811472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7200" b="1" cap="none" spc="0" dirty="0" smtClean="0">
                <a:ln/>
                <a:solidFill>
                  <a:srgbClr val="002060"/>
                </a:solidFill>
                <a:effectLst/>
                <a:latin typeface="+mj-lt"/>
              </a:rPr>
              <a:t>Verre de l’amitié</a:t>
            </a:r>
            <a:endParaRPr lang="fr-FR" sz="7200" b="1" cap="none" spc="0" dirty="0">
              <a:ln/>
              <a:solidFill>
                <a:srgbClr val="00206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75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752" y="1700808"/>
            <a:ext cx="8503920" cy="4680520"/>
          </a:xfrm>
        </p:spPr>
        <p:txBody>
          <a:bodyPr>
            <a:normAutofit fontScale="92500" lnSpcReduction="20000"/>
          </a:bodyPr>
          <a:lstStyle/>
          <a:p>
            <a:endParaRPr lang="fr-FR" dirty="0" smtClean="0"/>
          </a:p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Merci à tous de votre attention</a:t>
            </a: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Merci à la Cie d’Arc de </a:t>
            </a:r>
            <a:r>
              <a:rPr lang="fr-FR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Longueil</a:t>
            </a:r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</a:t>
            </a:r>
            <a:r>
              <a:rPr lang="fr-FR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Annel</a:t>
            </a:r>
            <a:endParaRPr lang="fr-FR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Merci à la Municipalité de </a:t>
            </a:r>
            <a:r>
              <a:rPr lang="fr-FR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Longueil</a:t>
            </a:r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</a:t>
            </a:r>
            <a:r>
              <a:rPr lang="fr-FR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Annel</a:t>
            </a:r>
            <a:endParaRPr lang="fr-FR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Bonne saison 2010-2011 </a:t>
            </a:r>
          </a:p>
          <a:p>
            <a:pPr>
              <a:buNone/>
            </a:pPr>
            <a:endParaRPr lang="fr-FR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>
              <a:buNone/>
            </a:pPr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Rendez vous le 22 octobre 2011 pour la prochaine AG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106</TotalTime>
  <Words>736</Words>
  <Application>Microsoft Office PowerPoint</Application>
  <PresentationFormat>Affichage à l'écran (4:3)</PresentationFormat>
  <Paragraphs>641</Paragraphs>
  <Slides>37</Slides>
  <Notes>6</Notes>
  <HiddenSlides>0</HiddenSlides>
  <MMClips>0</MMClips>
  <ScaleCrop>false</ScaleCrop>
  <HeadingPairs>
    <vt:vector size="6" baseType="variant">
      <vt:variant>
        <vt:lpstr>Thème</vt:lpstr>
      </vt:variant>
      <vt:variant>
        <vt:i4>2</vt:i4>
      </vt:variant>
      <vt:variant>
        <vt:lpstr>Serveurs OLE incorporés</vt:lpstr>
      </vt:variant>
      <vt:variant>
        <vt:i4>2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1_Apex</vt:lpstr>
      <vt:lpstr>Apex</vt:lpstr>
      <vt:lpstr>Worksheet</vt:lpstr>
      <vt:lpstr>Microsoft Excel 97-2003 Worksheet</vt:lpstr>
      <vt:lpstr>Présentation PowerPoint</vt:lpstr>
      <vt:lpstr>Présentation PowerPoint</vt:lpstr>
      <vt:lpstr>Présentation PowerPoint</vt:lpstr>
      <vt:lpstr>Présentation PowerPoint</vt:lpstr>
      <vt:lpstr>EFFECTIF DE LA RONDE 2010  </vt:lpstr>
      <vt:lpstr>Présentation PowerPoint</vt:lpstr>
      <vt:lpstr>Présentation PowerPoint</vt:lpstr>
      <vt:lpstr>Parite </vt:lpstr>
      <vt:lpstr>  Evolution des jeunes</vt:lpstr>
      <vt:lpstr>REPARTITION PAR CATEGORIES </vt:lpstr>
      <vt:lpstr>Présentation PowerPoint</vt:lpstr>
      <vt:lpstr>Ordre du jour </vt:lpstr>
      <vt:lpstr>FEDERAL 2010</vt:lpstr>
      <vt:lpstr>Aide aux compagnies</vt:lpstr>
      <vt:lpstr>Revenus et dépenses 2009-2010 </vt:lpstr>
      <vt:lpstr>Prévisionnel 2010-2011</vt:lpstr>
      <vt:lpstr>Solde des comptes</vt:lpstr>
      <vt:lpstr>Situation patrimoniale à terme : 2002 à 2010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MM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Thomas</dc:creator>
  <cp:lastModifiedBy>Thomas</cp:lastModifiedBy>
  <cp:revision>64</cp:revision>
  <dcterms:created xsi:type="dcterms:W3CDTF">2010-10-24T10:02:56Z</dcterms:created>
  <dcterms:modified xsi:type="dcterms:W3CDTF">2010-10-31T11:20:41Z</dcterms:modified>
</cp:coreProperties>
</file>