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Lst>
  <p:sldIdLst>
    <p:sldId id="258" r:id="rId2"/>
    <p:sldId id="257" r:id="rId3"/>
    <p:sldId id="259" r:id="rId4"/>
    <p:sldId id="277" r:id="rId5"/>
    <p:sldId id="287" r:id="rId6"/>
    <p:sldId id="272" r:id="rId7"/>
    <p:sldId id="260" r:id="rId8"/>
    <p:sldId id="263" r:id="rId9"/>
    <p:sldId id="298" r:id="rId10"/>
    <p:sldId id="286" r:id="rId11"/>
    <p:sldId id="265" r:id="rId12"/>
    <p:sldId id="266" r:id="rId13"/>
    <p:sldId id="267" r:id="rId14"/>
    <p:sldId id="268" r:id="rId15"/>
    <p:sldId id="269" r:id="rId16"/>
    <p:sldId id="279" r:id="rId17"/>
    <p:sldId id="280" r:id="rId18"/>
    <p:sldId id="281" r:id="rId19"/>
    <p:sldId id="292" r:id="rId20"/>
    <p:sldId id="299" r:id="rId21"/>
    <p:sldId id="282" r:id="rId22"/>
    <p:sldId id="290" r:id="rId23"/>
    <p:sldId id="291" r:id="rId24"/>
    <p:sldId id="285" r:id="rId25"/>
    <p:sldId id="275" r:id="rId26"/>
    <p:sldId id="276"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84E427A-3D55-4303-BF80-6455036E1DE7}" styleName="Style à thème 1 - Accentuation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8FB837D-C827-4EFA-A057-4D05807E0F7C}" styleName="Style à thème 1 - Accentuation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Style à thème 1 - Accentuation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E269D01E-BC32-4049-B463-5C60D7B0CCD2}" styleName="Style à thème 2 - Accentuation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Style à thème 2 - Accentuation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Style à thème 2 - Accentuation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Style à thème 2 - Accentuation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Style à thème 2 - Accentuation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Style à thème 2 - Accentuation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75DCB02-9BB8-47FD-8907-85C794F793BA}" styleName="Style à thème 1 - Accentuation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714" autoAdjust="0"/>
  </p:normalViewPr>
  <p:slideViewPr>
    <p:cSldViewPr>
      <p:cViewPr varScale="1">
        <p:scale>
          <a:sx n="75" d="100"/>
          <a:sy n="75" d="100"/>
        </p:scale>
        <p:origin x="-1164" y="-84"/>
      </p:cViewPr>
      <p:guideLst>
        <p:guide orient="horz" pos="2160"/>
        <p:guide pos="2880"/>
      </p:guideLst>
    </p:cSldViewPr>
  </p:slideViewPr>
  <p:outlineViewPr>
    <p:cViewPr>
      <p:scale>
        <a:sx n="33" d="100"/>
        <a:sy n="33" d="100"/>
      </p:scale>
      <p:origin x="0" y="17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Feuille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lang val="fr-FR"/>
  <c:chart>
    <c:autoTitleDeleted val="1"/>
    <c:plotArea>
      <c:layout/>
      <c:barChart>
        <c:barDir val="col"/>
        <c:grouping val="clustered"/>
        <c:ser>
          <c:idx val="0"/>
          <c:order val="0"/>
          <c:tx>
            <c:strRef>
              <c:f>Feuil1!$B$1</c:f>
              <c:strCache>
                <c:ptCount val="1"/>
                <c:pt idx="0">
                  <c:v>2016</c:v>
                </c:pt>
              </c:strCache>
            </c:strRef>
          </c:tx>
          <c:spPr>
            <a:solidFill>
              <a:schemeClr val="accent1"/>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Feuil1!$A$2:$A$11</c:f>
              <c:strCache>
                <c:ptCount val="8"/>
                <c:pt idx="0">
                  <c:v>poussin</c:v>
                </c:pt>
                <c:pt idx="1">
                  <c:v>benjamin</c:v>
                </c:pt>
                <c:pt idx="2">
                  <c:v>minime</c:v>
                </c:pt>
                <c:pt idx="3">
                  <c:v>cadet</c:v>
                </c:pt>
                <c:pt idx="4">
                  <c:v>junior</c:v>
                </c:pt>
                <c:pt idx="5">
                  <c:v>senior</c:v>
                </c:pt>
                <c:pt idx="6">
                  <c:v>veteran</c:v>
                </c:pt>
                <c:pt idx="7">
                  <c:v>sup veteran</c:v>
                </c:pt>
              </c:strCache>
            </c:strRef>
          </c:cat>
          <c:val>
            <c:numRef>
              <c:f>Feuil1!$B$2:$B$11</c:f>
              <c:numCache>
                <c:formatCode>General</c:formatCode>
                <c:ptCount val="10"/>
                <c:pt idx="0">
                  <c:v>9</c:v>
                </c:pt>
                <c:pt idx="1">
                  <c:v>19</c:v>
                </c:pt>
                <c:pt idx="2">
                  <c:v>30</c:v>
                </c:pt>
                <c:pt idx="3">
                  <c:v>30</c:v>
                </c:pt>
                <c:pt idx="4">
                  <c:v>21</c:v>
                </c:pt>
                <c:pt idx="5">
                  <c:v>86</c:v>
                </c:pt>
                <c:pt idx="6">
                  <c:v>37</c:v>
                </c:pt>
                <c:pt idx="7">
                  <c:v>61</c:v>
                </c:pt>
              </c:numCache>
            </c:numRef>
          </c:val>
          <c:extLst xmlns:c16r2="http://schemas.microsoft.com/office/drawing/2015/06/chart">
            <c:ext xmlns:c16="http://schemas.microsoft.com/office/drawing/2014/chart" uri="{C3380CC4-5D6E-409C-BE32-E72D297353CC}">
              <c16:uniqueId val="{00000000-988F-4021-8495-10B2CFBF6DB0}"/>
            </c:ext>
          </c:extLst>
        </c:ser>
        <c:ser>
          <c:idx val="1"/>
          <c:order val="1"/>
          <c:tx>
            <c:strRef>
              <c:f>Feuil1!$C$1</c:f>
              <c:strCache>
                <c:ptCount val="1"/>
                <c:pt idx="0">
                  <c:v>2017</c:v>
                </c:pt>
              </c:strCache>
            </c:strRef>
          </c:tx>
          <c:spPr>
            <a:solidFill>
              <a:schemeClr val="accent2"/>
            </a:solidFill>
            <a:ln>
              <a:noFill/>
            </a:ln>
            <a:effectLst/>
          </c:spP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fr-FR"/>
              </a:p>
            </c:txPr>
            <c:dLblPos val="outEnd"/>
            <c:showVal val="1"/>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Feuil1!$A$2:$A$11</c:f>
              <c:strCache>
                <c:ptCount val="8"/>
                <c:pt idx="0">
                  <c:v>poussin</c:v>
                </c:pt>
                <c:pt idx="1">
                  <c:v>benjamin</c:v>
                </c:pt>
                <c:pt idx="2">
                  <c:v>minime</c:v>
                </c:pt>
                <c:pt idx="3">
                  <c:v>cadet</c:v>
                </c:pt>
                <c:pt idx="4">
                  <c:v>junior</c:v>
                </c:pt>
                <c:pt idx="5">
                  <c:v>senior</c:v>
                </c:pt>
                <c:pt idx="6">
                  <c:v>veteran</c:v>
                </c:pt>
                <c:pt idx="7">
                  <c:v>sup veteran</c:v>
                </c:pt>
              </c:strCache>
            </c:strRef>
          </c:cat>
          <c:val>
            <c:numRef>
              <c:f>Feuil1!$C$2:$C$11</c:f>
              <c:numCache>
                <c:formatCode>General</c:formatCode>
                <c:ptCount val="10"/>
                <c:pt idx="0">
                  <c:v>9</c:v>
                </c:pt>
                <c:pt idx="1">
                  <c:v>1</c:v>
                </c:pt>
                <c:pt idx="2">
                  <c:v>27</c:v>
                </c:pt>
                <c:pt idx="3">
                  <c:v>28</c:v>
                </c:pt>
                <c:pt idx="4">
                  <c:v>16</c:v>
                </c:pt>
                <c:pt idx="5">
                  <c:v>91</c:v>
                </c:pt>
                <c:pt idx="6">
                  <c:v>39</c:v>
                </c:pt>
                <c:pt idx="7">
                  <c:v>66</c:v>
                </c:pt>
              </c:numCache>
            </c:numRef>
          </c:val>
          <c:extLst xmlns:c16r2="http://schemas.microsoft.com/office/drawing/2015/06/chart">
            <c:ext xmlns:c16="http://schemas.microsoft.com/office/drawing/2014/chart" uri="{C3380CC4-5D6E-409C-BE32-E72D297353CC}">
              <c16:uniqueId val="{00000001-988F-4021-8495-10B2CFBF6DB0}"/>
            </c:ext>
          </c:extLst>
        </c:ser>
        <c:dLbls>
          <c:showVal val="1"/>
        </c:dLbls>
        <c:axId val="70604672"/>
        <c:axId val="70643712"/>
      </c:barChart>
      <c:catAx>
        <c:axId val="70604672"/>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70643712"/>
        <c:crosses val="autoZero"/>
        <c:auto val="1"/>
        <c:lblAlgn val="ctr"/>
        <c:lblOffset val="100"/>
      </c:catAx>
      <c:valAx>
        <c:axId val="70643712"/>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crossAx val="70604672"/>
        <c:crosses val="autoZero"/>
        <c:crossBetween val="between"/>
      </c:valAx>
      <c:spPr>
        <a:noFill/>
        <a:ln>
          <a:noFill/>
        </a:ln>
        <a:effectLst/>
      </c:spPr>
    </c:plotArea>
    <c:legend>
      <c:legendPos val="b"/>
      <c:layout/>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fr-FR"/>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fr-FR"/>
              <a:t>Modifiez le style du titre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726030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fr-FR"/>
              <a:t>Modifiez le style du titre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3457875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4039577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603669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8" name="Footer Placeholder 7"/>
          <p:cNvSpPr>
            <a:spLocks noGrp="1"/>
          </p:cNvSpPr>
          <p:nvPr>
            <p:ph type="ftr" sz="quarter" idx="11"/>
          </p:nvPr>
        </p:nvSpPr>
        <p:spPr/>
        <p:txBody>
          <a:bodyPr/>
          <a:lstStyle/>
          <a:p>
            <a:endParaRPr lang="fr-FR" dirty="0"/>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569131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4" name="Footer Placeholder 3"/>
          <p:cNvSpPr>
            <a:spLocks noGrp="1"/>
          </p:cNvSpPr>
          <p:nvPr>
            <p:ph type="ftr" sz="quarter" idx="11"/>
          </p:nvPr>
        </p:nvSpPr>
        <p:spPr/>
        <p:txBody>
          <a:bodyPr/>
          <a:lstStyle/>
          <a:p>
            <a:endParaRPr lang="fr-FR" dirty="0"/>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1508456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3" name="Footer Placeholder 2"/>
          <p:cNvSpPr>
            <a:spLocks noGrp="1"/>
          </p:cNvSpPr>
          <p:nvPr>
            <p:ph type="ftr" sz="quarter" idx="11"/>
          </p:nvPr>
        </p:nvSpPr>
        <p:spPr/>
        <p:txBody>
          <a:bodyPr/>
          <a:lstStyle/>
          <a:p>
            <a:endParaRPr lang="fr-FR" dirty="0"/>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324678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fr-FR"/>
              <a:t>Modifiez le style du titre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002319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1042056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fr-FR"/>
              <a:t>Modifiez le style du titre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3999617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fr-FR"/>
              <a:t>Modifiez le style du titre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685438-868E-45B2-A83A-346AC54B09E0}" type="slidenum">
              <a:rPr lang="fr-FR" smtClean="0"/>
              <a:pPr/>
              <a:t>‹N°›</a:t>
            </a:fld>
            <a:endParaRPr lang="fr-FR" dirty="0"/>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623785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fr-FR"/>
              <a:t>Modifiez le style du titre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513112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fr-FR"/>
              <a:t>Modifiez le style du titre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899738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fr-FR"/>
              <a:t>Modifiez le style du titre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a:t>Modifier les styles du texte du masque</a:t>
            </a:r>
          </a:p>
        </p:txBody>
      </p:sp>
      <p:sp>
        <p:nvSpPr>
          <p:cNvPr id="5" name="Date Placeholder 4"/>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6" name="Footer Placeholder 5"/>
          <p:cNvSpPr>
            <a:spLocks noGrp="1"/>
          </p:cNvSpPr>
          <p:nvPr>
            <p:ph type="ftr" sz="quarter" idx="11"/>
          </p:nvPr>
        </p:nvSpPr>
        <p:spPr/>
        <p:txBody>
          <a:bodyPr/>
          <a:lstStyle/>
          <a:p>
            <a:endParaRPr lang="fr-FR" dirty="0"/>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5651584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283709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11"/>
          </p:nvPr>
        </p:nvSpPr>
        <p:spPr/>
        <p:txBody>
          <a:bodyPr/>
          <a:lstStyle/>
          <a:p>
            <a:endParaRPr lang="fr-FR" dirty="0"/>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832413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93ECDBDE-AC0B-4E14-91ED-FA8EE7C53E09}" type="datetimeFigureOut">
              <a:rPr lang="fr-FR" smtClean="0"/>
              <a:pPr/>
              <a:t>03/03/2018</a:t>
            </a:fld>
            <a:endParaRPr lang="fr-FR" dirty="0"/>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dirty="0"/>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4685438-868E-45B2-A83A-346AC54B09E0}" type="slidenum">
              <a:rPr lang="fr-FR" smtClean="0"/>
              <a:pPr/>
              <a:t>‹N°›</a:t>
            </a:fld>
            <a:endParaRPr lang="fr-FR" dirty="0"/>
          </a:p>
        </p:txBody>
      </p:sp>
    </p:spTree>
    <p:extLst>
      <p:ext uri="{BB962C8B-B14F-4D97-AF65-F5344CB8AC3E}">
        <p14:creationId xmlns:p14="http://schemas.microsoft.com/office/powerpoint/2010/main" xmlns="" val="1324368801"/>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5451" y="3501008"/>
            <a:ext cx="8533105" cy="2585323"/>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i="1" u="sng" cap="none" spc="0" dirty="0">
                <a:ln/>
                <a:solidFill>
                  <a:srgbClr val="0070C0"/>
                </a:solidFill>
                <a:effectLst>
                  <a:outerShdw blurRad="38100" dist="38100" dir="2700000" algn="tl">
                    <a:srgbClr val="000000">
                      <a:alpha val="43137"/>
                    </a:srgbClr>
                  </a:outerShdw>
                </a:effectLst>
                <a:latin typeface="Arial Rounded MT Bold" pitchFamily="34" charset="0"/>
              </a:rPr>
              <a:t>ASSEMBLEE GENERALE</a:t>
            </a:r>
          </a:p>
          <a:p>
            <a:pPr algn="ctr"/>
            <a:r>
              <a:rPr lang="fr-FR" sz="5400" i="1" u="sng" dirty="0">
                <a:ln/>
                <a:solidFill>
                  <a:srgbClr val="0070C0"/>
                </a:solidFill>
                <a:effectLst>
                  <a:outerShdw blurRad="38100" dist="38100" dir="2700000" algn="tl">
                    <a:srgbClr val="000000">
                      <a:alpha val="43137"/>
                    </a:srgbClr>
                  </a:outerShdw>
                </a:effectLst>
                <a:latin typeface="Arial Rounded MT Bold" pitchFamily="34" charset="0"/>
              </a:rPr>
              <a:t>rapport</a:t>
            </a:r>
            <a:endParaRPr lang="fr-FR" sz="5400" i="1" u="sng" cap="none" spc="0" dirty="0">
              <a:ln/>
              <a:solidFill>
                <a:srgbClr val="0070C0"/>
              </a:solidFill>
              <a:effectLst>
                <a:outerShdw blurRad="38100" dist="38100" dir="2700000" algn="tl">
                  <a:srgbClr val="000000">
                    <a:alpha val="43137"/>
                  </a:srgbClr>
                </a:outerShdw>
              </a:effectLst>
              <a:latin typeface="Arial Rounded MT Bold" pitchFamily="34" charset="0"/>
            </a:endParaRPr>
          </a:p>
          <a:p>
            <a:pPr algn="ctr"/>
            <a:r>
              <a:rPr lang="fr-FR" sz="5400" i="1" u="sng" dirty="0">
                <a:ln/>
                <a:solidFill>
                  <a:srgbClr val="0070C0"/>
                </a:solidFill>
                <a:effectLst>
                  <a:outerShdw blurRad="38100" dist="38100" dir="2700000" algn="tl">
                    <a:srgbClr val="000000">
                      <a:alpha val="43137"/>
                    </a:srgbClr>
                  </a:outerShdw>
                </a:effectLst>
                <a:latin typeface="Arial Rounded MT Bold" pitchFamily="34" charset="0"/>
              </a:rPr>
              <a:t>2017</a:t>
            </a:r>
          </a:p>
        </p:txBody>
      </p:sp>
      <p:pic>
        <p:nvPicPr>
          <p:cNvPr id="8193" name="Picture 1"/>
          <p:cNvPicPr>
            <a:picLocks noChangeAspect="1" noChangeArrowheads="1"/>
          </p:cNvPicPr>
          <p:nvPr/>
        </p:nvPicPr>
        <p:blipFill>
          <a:blip r:embed="rId2" cstate="print"/>
          <a:srcRect/>
          <a:stretch>
            <a:fillRect/>
          </a:stretch>
        </p:blipFill>
        <p:spPr bwMode="auto">
          <a:xfrm>
            <a:off x="0" y="0"/>
            <a:ext cx="9144000" cy="1844824"/>
          </a:xfrm>
          <a:prstGeom prst="rect">
            <a:avLst/>
          </a:prstGeom>
          <a:noFill/>
          <a:ln w="9525">
            <a:noFill/>
            <a:miter lim="800000"/>
            <a:headEnd/>
            <a:tailEnd/>
          </a:ln>
        </p:spPr>
      </p:pic>
    </p:spTree>
    <p:extLst>
      <p:ext uri="{BB962C8B-B14F-4D97-AF65-F5344CB8AC3E}">
        <p14:creationId xmlns:p14="http://schemas.microsoft.com/office/powerpoint/2010/main" xmlns="" val="266651576"/>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04664"/>
            <a:ext cx="7704667" cy="1224136"/>
          </a:xfrm>
        </p:spPr>
        <p:txBody>
          <a:bodyPr>
            <a:normAutofit/>
          </a:bodyPr>
          <a:lstStyle/>
          <a:p>
            <a:endParaRPr lang="fr-FR" dirty="0"/>
          </a:p>
        </p:txBody>
      </p:sp>
      <p:sp>
        <p:nvSpPr>
          <p:cNvPr id="3" name="Espace réservé du contenu 2"/>
          <p:cNvSpPr>
            <a:spLocks noGrp="1"/>
          </p:cNvSpPr>
          <p:nvPr>
            <p:ph idx="1"/>
          </p:nvPr>
        </p:nvSpPr>
        <p:spPr>
          <a:xfrm>
            <a:off x="982133" y="2033464"/>
            <a:ext cx="7704667" cy="4707904"/>
          </a:xfrm>
        </p:spPr>
        <p:txBody>
          <a:bodyPr>
            <a:normAutofit fontScale="25000" lnSpcReduction="20000"/>
          </a:bodyPr>
          <a:lstStyle/>
          <a:p>
            <a:r>
              <a:rPr lang="fr-FR" sz="5500" u="sng" dirty="0">
                <a:ln/>
                <a:latin typeface="Arial Rounded MT Bold" pitchFamily="34" charset="0"/>
              </a:rPr>
              <a:t>Ordre du jour : </a:t>
            </a:r>
          </a:p>
          <a:p>
            <a:endParaRPr lang="fr-FR" sz="5500" dirty="0">
              <a:ln/>
              <a:latin typeface="Arial Rounded MT Bold" pitchFamily="34" charset="0"/>
            </a:endParaRPr>
          </a:p>
          <a:p>
            <a:pPr indent="-285750">
              <a:buFont typeface="Wingdings" pitchFamily="2" charset="2"/>
              <a:buChar char="Ø"/>
            </a:pPr>
            <a:r>
              <a:rPr lang="fr-FR" sz="5500" i="1" dirty="0">
                <a:ln/>
                <a:latin typeface="Arial Rounded MT Bold" pitchFamily="34" charset="0"/>
              </a:rPr>
              <a:t>Accueil des participants : 		Le président, D Lefèvre</a:t>
            </a:r>
          </a:p>
          <a:p>
            <a:pPr indent="-285750">
              <a:buFont typeface="Wingdings" pitchFamily="2" charset="2"/>
              <a:buChar char="Ø"/>
            </a:pPr>
            <a:r>
              <a:rPr lang="fr-FR" sz="5500" i="1" dirty="0">
                <a:ln/>
                <a:latin typeface="Arial Rounded MT Bold" pitchFamily="34" charset="0"/>
              </a:rPr>
              <a:t>Respects pour nos disparus</a:t>
            </a:r>
          </a:p>
          <a:p>
            <a:pPr indent="-285750">
              <a:buFont typeface="Wingdings" pitchFamily="2" charset="2"/>
              <a:buChar char="Ø"/>
            </a:pPr>
            <a:r>
              <a:rPr lang="fr-FR" sz="5500" i="1" dirty="0">
                <a:ln/>
                <a:latin typeface="Arial Rounded MT Bold" pitchFamily="34" charset="0"/>
              </a:rPr>
              <a:t>Rapport moral : 			Le président, D Lefèvre</a:t>
            </a:r>
          </a:p>
          <a:p>
            <a:pPr indent="-285750">
              <a:buFont typeface="Wingdings" pitchFamily="2" charset="2"/>
              <a:buChar char="Ø"/>
            </a:pPr>
            <a:r>
              <a:rPr lang="fr-FR" sz="5500" i="1" dirty="0">
                <a:ln/>
                <a:latin typeface="Arial Rounded MT Bold" pitchFamily="34" charset="0"/>
              </a:rPr>
              <a:t>Rapport financier 2017 D. Paquet	</a:t>
            </a:r>
          </a:p>
          <a:p>
            <a:pPr indent="-285750">
              <a:buFont typeface="Wingdings" pitchFamily="2" charset="2"/>
              <a:buChar char="Ø"/>
            </a:pPr>
            <a:r>
              <a:rPr lang="fr-FR" sz="5500" i="1" dirty="0">
                <a:ln/>
                <a:latin typeface="Arial Rounded MT Bold" pitchFamily="34" charset="0"/>
              </a:rPr>
              <a:t>Quitus au trésorier	</a:t>
            </a:r>
          </a:p>
          <a:p>
            <a:pPr indent="-285750">
              <a:buFont typeface="Wingdings" pitchFamily="2" charset="2"/>
              <a:buChar char="Ø"/>
            </a:pPr>
            <a:r>
              <a:rPr lang="fr-FR" sz="5500" i="1" dirty="0">
                <a:ln/>
                <a:latin typeface="Arial Rounded MT Bold" pitchFamily="34" charset="0"/>
              </a:rPr>
              <a:t>Présentation du budget prévisionnel et vote de ce budget</a:t>
            </a:r>
          </a:p>
          <a:p>
            <a:pPr indent="-285750">
              <a:buFont typeface="Wingdings" pitchFamily="2" charset="2"/>
              <a:buChar char="Ø"/>
            </a:pPr>
            <a:r>
              <a:rPr lang="fr-FR" sz="5500" i="1" dirty="0">
                <a:ln/>
                <a:latin typeface="Arial Rounded MT Bold" pitchFamily="34" charset="0"/>
              </a:rPr>
              <a:t> Rapport des commissions	</a:t>
            </a:r>
          </a:p>
          <a:p>
            <a:pPr indent="-285750">
              <a:buFont typeface="Wingdings" pitchFamily="2" charset="2"/>
              <a:buChar char="Ø"/>
            </a:pPr>
            <a:r>
              <a:rPr lang="fr-FR" sz="5500" i="1" dirty="0">
                <a:ln/>
                <a:latin typeface="Arial Rounded MT Bold" pitchFamily="34" charset="0"/>
              </a:rPr>
              <a:t>Arbitrage : Denis Paquet.</a:t>
            </a:r>
          </a:p>
          <a:p>
            <a:pPr indent="-285750">
              <a:buFont typeface="Wingdings" pitchFamily="2" charset="2"/>
              <a:buChar char="Ø"/>
            </a:pPr>
            <a:r>
              <a:rPr lang="fr-FR" sz="5500" i="1" dirty="0">
                <a:ln/>
                <a:latin typeface="Arial Rounded MT Bold" pitchFamily="34" charset="0"/>
              </a:rPr>
              <a:t>Commission sportive. G Leroy</a:t>
            </a:r>
          </a:p>
          <a:p>
            <a:pPr indent="-285750">
              <a:buFont typeface="Wingdings" pitchFamily="2" charset="2"/>
              <a:buChar char="Ø"/>
            </a:pPr>
            <a:r>
              <a:rPr lang="fr-FR" sz="5500" i="1" dirty="0">
                <a:ln/>
                <a:latin typeface="Arial Rounded MT Bold" pitchFamily="34" charset="0"/>
              </a:rPr>
              <a:t>Questions diverses</a:t>
            </a:r>
          </a:p>
          <a:p>
            <a:pPr indent="-285750">
              <a:buFont typeface="Wingdings" pitchFamily="2" charset="2"/>
              <a:buChar char="Ø"/>
            </a:pPr>
            <a:r>
              <a:rPr lang="fr-FR" sz="5500" i="1" dirty="0">
                <a:ln/>
                <a:latin typeface="Arial Rounded MT Bold" pitchFamily="34" charset="0"/>
              </a:rPr>
              <a:t>Félicitons nos champions: 	</a:t>
            </a:r>
          </a:p>
          <a:p>
            <a:pPr indent="-285750">
              <a:buFont typeface="Wingdings" pitchFamily="2" charset="2"/>
              <a:buChar char="Ø"/>
            </a:pPr>
            <a:r>
              <a:rPr lang="fr-FR" sz="5500" i="1" dirty="0">
                <a:ln/>
                <a:latin typeface="Arial Rounded MT Bold" pitchFamily="34" charset="0"/>
              </a:rPr>
              <a:t>Les médailles de Ronde</a:t>
            </a:r>
          </a:p>
          <a:p>
            <a:pPr indent="-285750"/>
            <a:r>
              <a:rPr lang="fr-FR" sz="5500" dirty="0">
                <a:ln/>
                <a:latin typeface="Arial Rounded MT Bold" pitchFamily="34" charset="0"/>
              </a:rPr>
              <a:t>		</a:t>
            </a:r>
          </a:p>
          <a:p>
            <a:pPr indent="-285750">
              <a:buFont typeface="Wingdings" pitchFamily="2" charset="2"/>
              <a:buChar char="Ø"/>
            </a:pPr>
            <a:endParaRPr lang="fr-FR" sz="5500" dirty="0">
              <a:ln/>
              <a:latin typeface="Arial Rounded MT Bold" pitchFamily="34" charset="0"/>
            </a:endParaRPr>
          </a:p>
          <a:p>
            <a:r>
              <a:rPr lang="fr-FR" i="1" dirty="0">
                <a:ln/>
                <a:latin typeface="Arial Rounded MT Bold" pitchFamily="34" charset="0"/>
              </a:rPr>
              <a:t>Rapport</a:t>
            </a:r>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971550"/>
          </a:xfrm>
        </p:spPr>
        <p:txBody>
          <a:bodyPr/>
          <a:lstStyle/>
          <a:p>
            <a:endParaRPr lang="fr-FR" dirty="0"/>
          </a:p>
        </p:txBody>
      </p:sp>
      <p:sp>
        <p:nvSpPr>
          <p:cNvPr id="6" name="Rectangle 5"/>
          <p:cNvSpPr/>
          <p:nvPr/>
        </p:nvSpPr>
        <p:spPr>
          <a:xfrm>
            <a:off x="2086255" y="3717032"/>
            <a:ext cx="4971489" cy="92333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i="1" dirty="0">
                <a:ln/>
                <a:solidFill>
                  <a:srgbClr val="0070C0"/>
                </a:solidFill>
                <a:effectLst>
                  <a:outerShdw blurRad="38100" dist="38100" dir="2700000" algn="tl">
                    <a:srgbClr val="000000">
                      <a:alpha val="43137"/>
                    </a:srgbClr>
                  </a:outerShdw>
                </a:effectLst>
                <a:latin typeface="Arial Rounded MT Bold" pitchFamily="34" charset="0"/>
              </a:rPr>
              <a:t>Rapport Moral</a:t>
            </a:r>
          </a:p>
        </p:txBody>
      </p:sp>
      <p:pic>
        <p:nvPicPr>
          <p:cNvPr id="5" name="Picture 1"/>
          <p:cNvPicPr>
            <a:picLocks noChangeAspect="1" noChangeArrowheads="1"/>
          </p:cNvPicPr>
          <p:nvPr/>
        </p:nvPicPr>
        <p:blipFill>
          <a:blip r:embed="rId2" cstate="print"/>
          <a:srcRect/>
          <a:stretch>
            <a:fillRect/>
          </a:stretch>
        </p:blipFill>
        <p:spPr bwMode="auto">
          <a:xfrm>
            <a:off x="0" y="0"/>
            <a:ext cx="9144000" cy="1428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171599"/>
          </a:xfrm>
        </p:spPr>
        <p:txBody>
          <a:bodyPr/>
          <a:lstStyle/>
          <a:p>
            <a:endParaRPr lang="fr-FR" dirty="0"/>
          </a:p>
        </p:txBody>
      </p:sp>
      <p:sp>
        <p:nvSpPr>
          <p:cNvPr id="6" name="Espace réservé du contenu 5"/>
          <p:cNvSpPr>
            <a:spLocks noGrp="1"/>
          </p:cNvSpPr>
          <p:nvPr>
            <p:ph idx="1"/>
          </p:nvPr>
        </p:nvSpPr>
        <p:spPr/>
        <p:txBody>
          <a:bodyPr/>
          <a:lstStyle/>
          <a:p>
            <a:pPr algn="ctr"/>
            <a:r>
              <a:rPr lang="fr-FR" dirty="0">
                <a:latin typeface="Arial Rounded MT Bold" panose="020F0704030504030204" pitchFamily="34" charset="0"/>
              </a:rPr>
              <a:t>En 2017</a:t>
            </a:r>
          </a:p>
          <a:p>
            <a:pPr algn="ctr"/>
            <a:r>
              <a:rPr lang="fr-FR" dirty="0">
                <a:latin typeface="Arial Rounded MT Bold" panose="020F0704030504030204" pitchFamily="34" charset="0"/>
              </a:rPr>
              <a:t>cinq réunions du comité directeur</a:t>
            </a:r>
          </a:p>
          <a:p>
            <a:pPr algn="ctr"/>
            <a:r>
              <a:rPr lang="fr-FR" dirty="0">
                <a:latin typeface="Arial Rounded MT Bold" panose="020F0704030504030204" pitchFamily="34" charset="0"/>
              </a:rPr>
              <a:t>Site de la Ronde</a:t>
            </a:r>
          </a:p>
          <a:p>
            <a:pPr algn="ctr"/>
            <a:r>
              <a:rPr lang="fr-FR" dirty="0">
                <a:latin typeface="Arial Rounded MT Bold" panose="020F0704030504030204" pitchFamily="34" charset="0"/>
              </a:rPr>
              <a:t>La participation au bouquet de Condé </a:t>
            </a:r>
            <a:r>
              <a:rPr lang="fr-FR" dirty="0" err="1">
                <a:latin typeface="Arial Rounded MT Bold" panose="020F0704030504030204" pitchFamily="34" charset="0"/>
              </a:rPr>
              <a:t>ste</a:t>
            </a:r>
            <a:r>
              <a:rPr lang="fr-FR" dirty="0">
                <a:latin typeface="Arial Rounded MT Bold" panose="020F0704030504030204" pitchFamily="34" charset="0"/>
              </a:rPr>
              <a:t> </a:t>
            </a:r>
            <a:r>
              <a:rPr lang="fr-FR" dirty="0" err="1">
                <a:latin typeface="Arial Rounded MT Bold" panose="020F0704030504030204" pitchFamily="34" charset="0"/>
              </a:rPr>
              <a:t>Libiaire</a:t>
            </a:r>
            <a:endParaRPr lang="fr-FR" dirty="0">
              <a:latin typeface="Arial Rounded MT Bold" panose="020F0704030504030204" pitchFamily="34" charset="0"/>
            </a:endParaRPr>
          </a:p>
          <a:p>
            <a:pPr marL="0" indent="0" algn="ctr">
              <a:buNone/>
            </a:pPr>
            <a:r>
              <a:rPr lang="fr-FR" dirty="0">
                <a:latin typeface="Arial Rounded MT Bold" panose="020F0704030504030204" pitchFamily="34" charset="0"/>
              </a:rPr>
              <a:t>La coupe  de Ligue par équipe de Ronde</a:t>
            </a:r>
          </a:p>
          <a:p>
            <a:pPr marL="0" indent="0" algn="ctr">
              <a:buNone/>
            </a:pPr>
            <a:r>
              <a:rPr lang="fr-FR" dirty="0">
                <a:latin typeface="Arial Rounded MT Bold" panose="020F0704030504030204" pitchFamily="34" charset="0"/>
              </a:rPr>
              <a:t>Le regroupement des </a:t>
            </a:r>
            <a:r>
              <a:rPr lang="fr-FR" dirty="0" err="1">
                <a:latin typeface="Arial Rounded MT Bold" panose="020F0704030504030204" pitchFamily="34" charset="0"/>
              </a:rPr>
              <a:t>cies</a:t>
            </a:r>
            <a:endParaRPr lang="fr-FR" dirty="0">
              <a:latin typeface="Arial Rounded MT Bold" panose="020F0704030504030204" pitchFamily="34" charset="0"/>
            </a:endParaRPr>
          </a:p>
        </p:txBody>
      </p:sp>
      <p:pic>
        <p:nvPicPr>
          <p:cNvPr id="4" name="Picture 1"/>
          <p:cNvPicPr>
            <a:picLocks noChangeAspect="1" noChangeArrowheads="1"/>
          </p:cNvPicPr>
          <p:nvPr/>
        </p:nvPicPr>
        <p:blipFill>
          <a:blip r:embed="rId2" cstate="print"/>
          <a:srcRect/>
          <a:stretch>
            <a:fillRect/>
          </a:stretch>
        </p:blipFill>
        <p:spPr bwMode="auto">
          <a:xfrm>
            <a:off x="0" y="0"/>
            <a:ext cx="9144000" cy="1700808"/>
          </a:xfrm>
          <a:prstGeom prst="rect">
            <a:avLst/>
          </a:prstGeom>
          <a:noFill/>
          <a:ln w="9525">
            <a:noFill/>
            <a:miter lim="800000"/>
            <a:headEnd/>
            <a:tailEnd/>
          </a:ln>
        </p:spPr>
      </p:pic>
    </p:spTree>
    <p:extLst>
      <p:ext uri="{BB962C8B-B14F-4D97-AF65-F5344CB8AC3E}">
        <p14:creationId xmlns:p14="http://schemas.microsoft.com/office/powerpoint/2010/main" xmlns="" val="6358899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99592" y="1844824"/>
            <a:ext cx="7704667" cy="593577"/>
          </a:xfrm>
        </p:spPr>
        <p:txBody>
          <a:bodyPr>
            <a:normAutofit/>
          </a:bodyPr>
          <a:lstStyle/>
          <a:p>
            <a:r>
              <a:rPr lang="fr-FR" sz="2400" i="1" dirty="0">
                <a:latin typeface="Arial Rounded MT Bold" panose="020F0704030504030204" pitchFamily="34" charset="0"/>
              </a:rPr>
              <a:t>Les subventions</a:t>
            </a:r>
          </a:p>
        </p:txBody>
      </p:sp>
      <p:sp>
        <p:nvSpPr>
          <p:cNvPr id="8" name="Espace réservé du contenu 7"/>
          <p:cNvSpPr>
            <a:spLocks noGrp="1"/>
          </p:cNvSpPr>
          <p:nvPr>
            <p:ph idx="1"/>
          </p:nvPr>
        </p:nvSpPr>
        <p:spPr>
          <a:xfrm>
            <a:off x="1942415" y="2636912"/>
            <a:ext cx="6591985" cy="3274310"/>
          </a:xfrm>
        </p:spPr>
        <p:txBody>
          <a:bodyPr/>
          <a:lstStyle/>
          <a:p>
            <a:pPr fontAlgn="t"/>
            <a:r>
              <a:rPr lang="fr-FR" sz="1800" dirty="0"/>
              <a:t>CNDS Comme chaque année, des réunions explicatives seront programmées.</a:t>
            </a:r>
          </a:p>
          <a:p>
            <a:pPr fontAlgn="t"/>
            <a:r>
              <a:rPr lang="fr-FR" sz="1800" dirty="0"/>
              <a:t>Les dossiers sont à faire sur internet.</a:t>
            </a:r>
          </a:p>
          <a:p>
            <a:pPr fontAlgn="t"/>
            <a:r>
              <a:rPr lang="fr-FR" sz="1800" dirty="0"/>
              <a:t>Conseil Départemental.</a:t>
            </a:r>
          </a:p>
          <a:p>
            <a:pPr fontAlgn="t"/>
            <a:r>
              <a:rPr lang="fr-FR" sz="1800" dirty="0"/>
              <a:t>Les dossiers seront sur le site du département.</a:t>
            </a:r>
          </a:p>
          <a:p>
            <a:pPr fontAlgn="t"/>
            <a:r>
              <a:rPr lang="fr-FR" dirty="0"/>
              <a:t>Le Conseil Régional, voir les possibilités de subventions sur le site du conseil régional des Hauts de France.</a:t>
            </a:r>
            <a:endParaRPr lang="fr-FR" sz="1800" dirty="0"/>
          </a:p>
          <a:p>
            <a:endParaRPr lang="fr-FR" dirty="0"/>
          </a:p>
        </p:txBody>
      </p:sp>
      <p:pic>
        <p:nvPicPr>
          <p:cNvPr id="5" name="Picture 1"/>
          <p:cNvPicPr>
            <a:picLocks noChangeAspect="1" noChangeArrowheads="1"/>
          </p:cNvPicPr>
          <p:nvPr/>
        </p:nvPicPr>
        <p:blipFill>
          <a:blip r:embed="rId2" cstate="print"/>
          <a:srcRect/>
          <a:stretch>
            <a:fillRect/>
          </a:stretch>
        </p:blipFill>
        <p:spPr bwMode="auto">
          <a:xfrm>
            <a:off x="-41805" y="-49696"/>
            <a:ext cx="9144000" cy="1988840"/>
          </a:xfrm>
          <a:prstGeom prst="rect">
            <a:avLst/>
          </a:prstGeom>
          <a:noFill/>
          <a:ln w="9525">
            <a:noFill/>
            <a:miter lim="800000"/>
            <a:headEnd/>
            <a:tailEnd/>
          </a:ln>
        </p:spPr>
      </p:pic>
    </p:spTree>
    <p:extLst>
      <p:ext uri="{BB962C8B-B14F-4D97-AF65-F5344CB8AC3E}">
        <p14:creationId xmlns:p14="http://schemas.microsoft.com/office/powerpoint/2010/main" xmlns="" val="27179432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556792"/>
            <a:ext cx="7704667" cy="1440160"/>
          </a:xfrm>
        </p:spPr>
        <p:txBody>
          <a:bodyPr>
            <a:normAutofit/>
          </a:bodyPr>
          <a:lstStyle/>
          <a:p>
            <a:r>
              <a:rPr lang="fr-FR" sz="2400" b="1" i="1" dirty="0">
                <a:effectLst>
                  <a:outerShdw blurRad="38100" dist="38100" dir="2700000" algn="tl">
                    <a:srgbClr val="000000">
                      <a:alpha val="43137"/>
                    </a:srgbClr>
                  </a:outerShdw>
                </a:effectLst>
                <a:latin typeface="Arial Rounded MT Bold" panose="020F0704030504030204" pitchFamily="34" charset="0"/>
              </a:rPr>
              <a:t>Projet</a:t>
            </a:r>
          </a:p>
        </p:txBody>
      </p:sp>
      <p:sp>
        <p:nvSpPr>
          <p:cNvPr id="15" name="Espace réservé du contenu 14"/>
          <p:cNvSpPr>
            <a:spLocks noGrp="1"/>
          </p:cNvSpPr>
          <p:nvPr>
            <p:ph idx="1"/>
          </p:nvPr>
        </p:nvSpPr>
        <p:spPr>
          <a:xfrm>
            <a:off x="1942415" y="2204864"/>
            <a:ext cx="6591985" cy="3706358"/>
          </a:xfrm>
        </p:spPr>
        <p:txBody>
          <a:bodyPr/>
          <a:lstStyle/>
          <a:p>
            <a:endParaRPr lang="fr-FR" dirty="0" smtClean="0"/>
          </a:p>
          <a:p>
            <a:r>
              <a:rPr lang="fr-FR" dirty="0" smtClean="0"/>
              <a:t>Comme </a:t>
            </a:r>
            <a:r>
              <a:rPr lang="fr-FR" dirty="0"/>
              <a:t>nous en avons fait part l’an dernier, nous ne savons toujours pas si le regroupement de clubs compagnies doit se faire autour des communautés de communes où suivant les affinités de chacun. </a:t>
            </a:r>
          </a:p>
          <a:p>
            <a:r>
              <a:rPr lang="fr-FR" dirty="0"/>
              <a:t>Il semble que l’on se tourne vers les communautés de communes.</a:t>
            </a:r>
          </a:p>
        </p:txBody>
      </p:sp>
      <p:pic>
        <p:nvPicPr>
          <p:cNvPr id="4" name="Picture 1"/>
          <p:cNvPicPr>
            <a:picLocks noChangeAspect="1" noChangeArrowheads="1"/>
          </p:cNvPicPr>
          <p:nvPr/>
        </p:nvPicPr>
        <p:blipFill>
          <a:blip r:embed="rId2" cstate="print"/>
          <a:srcRect/>
          <a:stretch>
            <a:fillRect/>
          </a:stretch>
        </p:blipFill>
        <p:spPr bwMode="auto">
          <a:xfrm>
            <a:off x="-41805" y="-49696"/>
            <a:ext cx="9144000" cy="19888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79512" y="2204864"/>
            <a:ext cx="8856984" cy="4320480"/>
          </a:xfrm>
        </p:spPr>
        <p:txBody>
          <a:bodyPr>
            <a:normAutofit/>
          </a:bodyPr>
          <a:lstStyle/>
          <a:p>
            <a:pPr marL="137160" indent="0" algn="ctr">
              <a:buNone/>
            </a:pPr>
            <a:r>
              <a:rPr lang="fr-FR" sz="4400" b="1" i="1" dirty="0">
                <a:solidFill>
                  <a:srgbClr val="0070C0"/>
                </a:solidFill>
                <a:effectLst>
                  <a:outerShdw blurRad="38100" dist="38100" dir="2700000" algn="tl">
                    <a:srgbClr val="000000">
                      <a:alpha val="43137"/>
                    </a:srgbClr>
                  </a:outerShdw>
                </a:effectLst>
                <a:latin typeface="Arial Rounded MT Bold" pitchFamily="34" charset="0"/>
              </a:rPr>
              <a:t>EFFECTIF DE LA RONDE 2017</a:t>
            </a:r>
          </a:p>
          <a:p>
            <a:pPr marL="137160" indent="0" algn="ctr">
              <a:buNone/>
            </a:pPr>
            <a:endParaRPr lang="fr-FR" u="sng" dirty="0">
              <a:solidFill>
                <a:schemeClr val="bg1">
                  <a:lumMod val="85000"/>
                  <a:lumOff val="15000"/>
                </a:schemeClr>
              </a:solidFill>
              <a:effectLst>
                <a:outerShdw blurRad="38100" dist="38100" dir="2700000" algn="tl">
                  <a:srgbClr val="000000">
                    <a:alpha val="43137"/>
                  </a:srgbClr>
                </a:outerShdw>
              </a:effectLst>
              <a:latin typeface="Arial Rounded MT Bold" pitchFamily="34" charset="0"/>
            </a:endParaRPr>
          </a:p>
          <a:p>
            <a:pPr marL="137160" indent="0" algn="ctr">
              <a:buNone/>
            </a:pPr>
            <a:r>
              <a:rPr lang="fr-FR" sz="4600" dirty="0">
                <a:effectLst>
                  <a:outerShdw blurRad="38100" dist="38100" dir="2700000" algn="tl">
                    <a:srgbClr val="000000">
                      <a:alpha val="43137"/>
                    </a:srgbClr>
                  </a:outerShdw>
                </a:effectLst>
                <a:latin typeface="Arial Rounded MT Bold" pitchFamily="34" charset="0"/>
              </a:rPr>
              <a:t>289 licenciés au 30 08 2017</a:t>
            </a:r>
          </a:p>
          <a:p>
            <a:pPr marL="137160" indent="0" algn="ctr">
              <a:buNone/>
            </a:pPr>
            <a:endParaRPr lang="fr-FR" sz="1600" dirty="0">
              <a:solidFill>
                <a:schemeClr val="bg1">
                  <a:lumMod val="85000"/>
                  <a:lumOff val="15000"/>
                </a:schemeClr>
              </a:solidFill>
              <a:latin typeface="Arial Rounded MT Bold" pitchFamily="34" charset="0"/>
            </a:endParaRPr>
          </a:p>
          <a:p>
            <a:pPr marL="137160" indent="0" algn="ctr">
              <a:buNone/>
            </a:pPr>
            <a:r>
              <a:rPr lang="fr-FR" sz="1600" dirty="0">
                <a:solidFill>
                  <a:schemeClr val="bg1">
                    <a:lumMod val="85000"/>
                    <a:lumOff val="15000"/>
                  </a:schemeClr>
                </a:solidFill>
                <a:latin typeface="Arial Rounded MT Bold" pitchFamily="34" charset="0"/>
              </a:rPr>
              <a:t/>
            </a:r>
            <a:br>
              <a:rPr lang="fr-FR" sz="1600" dirty="0">
                <a:solidFill>
                  <a:schemeClr val="bg1">
                    <a:lumMod val="85000"/>
                    <a:lumOff val="15000"/>
                  </a:schemeClr>
                </a:solidFill>
                <a:latin typeface="Arial Rounded MT Bold" pitchFamily="34" charset="0"/>
              </a:rPr>
            </a:br>
            <a:endParaRPr lang="fr-FR" i="1" dirty="0">
              <a:solidFill>
                <a:schemeClr val="bg1">
                  <a:lumMod val="85000"/>
                  <a:lumOff val="15000"/>
                </a:schemeClr>
              </a:solidFill>
              <a:latin typeface="Arial Rounded MT Bold" pitchFamily="34" charset="0"/>
            </a:endParaRPr>
          </a:p>
        </p:txBody>
      </p:sp>
      <p:pic>
        <p:nvPicPr>
          <p:cNvPr id="4" name="Picture 1"/>
          <p:cNvPicPr>
            <a:picLocks noChangeAspect="1" noChangeArrowheads="1"/>
          </p:cNvPicPr>
          <p:nvPr/>
        </p:nvPicPr>
        <p:blipFill>
          <a:blip r:embed="rId2" cstate="print"/>
          <a:srcRect/>
          <a:stretch>
            <a:fillRect/>
          </a:stretch>
        </p:blipFill>
        <p:spPr bwMode="auto">
          <a:xfrm>
            <a:off x="0" y="0"/>
            <a:ext cx="9144000" cy="1700808"/>
          </a:xfrm>
          <a:prstGeom prst="rect">
            <a:avLst/>
          </a:prstGeom>
          <a:noFill/>
          <a:ln w="9525">
            <a:noFill/>
            <a:miter lim="800000"/>
            <a:headEnd/>
            <a:tailEnd/>
          </a:ln>
        </p:spPr>
      </p:pic>
    </p:spTree>
    <p:extLst>
      <p:ext uri="{BB962C8B-B14F-4D97-AF65-F5344CB8AC3E}">
        <p14:creationId xmlns:p14="http://schemas.microsoft.com/office/powerpoint/2010/main" xmlns="" val="41924458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971550"/>
          </a:xfrm>
        </p:spPr>
        <p:txBody>
          <a:bodyPr/>
          <a:lstStyle/>
          <a:p>
            <a:r>
              <a:rPr lang="fr-FR" dirty="0"/>
              <a:t>197</a:t>
            </a:r>
          </a:p>
        </p:txBody>
      </p:sp>
      <p:sp>
        <p:nvSpPr>
          <p:cNvPr id="3" name="Espace réservé du contenu 2"/>
          <p:cNvSpPr>
            <a:spLocks noGrp="1"/>
          </p:cNvSpPr>
          <p:nvPr>
            <p:ph idx="1"/>
          </p:nvPr>
        </p:nvSpPr>
        <p:spPr>
          <a:xfrm>
            <a:off x="982133" y="2060848"/>
            <a:ext cx="7704667" cy="3938968"/>
          </a:xfrm>
        </p:spPr>
        <p:txBody>
          <a:bodyPr/>
          <a:lstStyle/>
          <a:p>
            <a:r>
              <a:rPr lang="fr-FR" sz="2800" i="1" dirty="0">
                <a:effectLst>
                  <a:outerShdw blurRad="38100" dist="38100" dir="2700000" algn="tl">
                    <a:srgbClr val="000000">
                      <a:alpha val="43137"/>
                    </a:srgbClr>
                  </a:outerShdw>
                </a:effectLst>
                <a:latin typeface="Arial Rounded MT Bold" panose="020F0704030504030204" pitchFamily="34" charset="0"/>
              </a:rPr>
              <a:t>Répartition des licences</a:t>
            </a:r>
          </a:p>
          <a:p>
            <a:pPr algn="ctr"/>
            <a:r>
              <a:rPr lang="fr-FR" sz="2800" i="1" dirty="0">
                <a:effectLst>
                  <a:outerShdw blurRad="38100" dist="38100" dir="2700000" algn="tl">
                    <a:srgbClr val="000000">
                      <a:alpha val="43137"/>
                    </a:srgbClr>
                  </a:outerShdw>
                </a:effectLst>
                <a:latin typeface="Arial Rounded MT Bold" panose="020F0704030504030204" pitchFamily="34" charset="0"/>
              </a:rPr>
              <a:t>Hommes   197</a:t>
            </a:r>
          </a:p>
          <a:p>
            <a:pPr algn="ctr"/>
            <a:r>
              <a:rPr lang="fr-FR" sz="2800" i="1" dirty="0">
                <a:effectLst>
                  <a:outerShdw blurRad="38100" dist="38100" dir="2700000" algn="tl">
                    <a:srgbClr val="000000">
                      <a:alpha val="43137"/>
                    </a:srgbClr>
                  </a:outerShdw>
                </a:effectLst>
                <a:latin typeface="Arial Rounded MT Bold" panose="020F0704030504030204" pitchFamily="34" charset="0"/>
              </a:rPr>
              <a:t>Femmes       82</a:t>
            </a:r>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CE668DE-F8E3-4A3E-A274-F5E23B7CC539}"/>
              </a:ext>
            </a:extLst>
          </p:cNvPr>
          <p:cNvSpPr>
            <a:spLocks noGrp="1"/>
          </p:cNvSpPr>
          <p:nvPr>
            <p:ph type="title"/>
          </p:nvPr>
        </p:nvSpPr>
        <p:spPr/>
        <p:txBody>
          <a:bodyPr/>
          <a:lstStyle/>
          <a:p>
            <a:r>
              <a:rPr lang="fr-FR" dirty="0"/>
              <a:t>Les catégories 2016/2017</a:t>
            </a:r>
          </a:p>
        </p:txBody>
      </p:sp>
      <p:graphicFrame>
        <p:nvGraphicFramePr>
          <p:cNvPr id="6" name="Espace réservé du contenu 5">
            <a:extLst>
              <a:ext uri="{FF2B5EF4-FFF2-40B4-BE49-F238E27FC236}">
                <a16:creationId xmlns:a16="http://schemas.microsoft.com/office/drawing/2014/main" xmlns="" id="{7AE7BC3E-3610-4359-9622-99DB8BD03BC4}"/>
              </a:ext>
            </a:extLst>
          </p:cNvPr>
          <p:cNvGraphicFramePr>
            <a:graphicFrameLocks noGrp="1"/>
          </p:cNvGraphicFramePr>
          <p:nvPr>
            <p:ph idx="1"/>
            <p:extLst>
              <p:ext uri="{D42A27DB-BD31-4B8C-83A1-F6EECF244321}">
                <p14:modId xmlns:p14="http://schemas.microsoft.com/office/powerpoint/2010/main" xmlns="" val="710015706"/>
              </p:ext>
            </p:extLst>
          </p:nvPr>
        </p:nvGraphicFramePr>
        <p:xfrm>
          <a:off x="1115616" y="1628800"/>
          <a:ext cx="7418784" cy="48245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xmlns="" val="34007106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315615"/>
          </a:xfrm>
        </p:spPr>
        <p:txBody>
          <a:bodyPr/>
          <a:lstStyle/>
          <a:p>
            <a:endParaRPr lang="fr-FR" dirty="0"/>
          </a:p>
        </p:txBody>
      </p:sp>
      <p:sp>
        <p:nvSpPr>
          <p:cNvPr id="3" name="Espace réservé du contenu 2"/>
          <p:cNvSpPr>
            <a:spLocks noGrp="1"/>
          </p:cNvSpPr>
          <p:nvPr>
            <p:ph idx="1"/>
          </p:nvPr>
        </p:nvSpPr>
        <p:spPr/>
        <p:txBody>
          <a:bodyPr/>
          <a:lstStyle/>
          <a:p>
            <a:pPr algn="ctr"/>
            <a:r>
              <a:rPr lang="fr-FR" b="1" i="1" dirty="0">
                <a:effectLst>
                  <a:outerShdw blurRad="38100" dist="38100" dir="2700000" algn="tl">
                    <a:srgbClr val="000000">
                      <a:alpha val="43137"/>
                    </a:srgbClr>
                  </a:outerShdw>
                </a:effectLst>
                <a:latin typeface="Arial Rounded MT Bold" panose="020F0704030504030204" pitchFamily="34" charset="0"/>
              </a:rPr>
              <a:t>Rapport Financier</a:t>
            </a:r>
          </a:p>
          <a:p>
            <a:pPr algn="ctr"/>
            <a:r>
              <a:rPr lang="fr-FR" b="1" i="1" dirty="0">
                <a:effectLst>
                  <a:outerShdw blurRad="38100" dist="38100" dir="2700000" algn="tl">
                    <a:srgbClr val="000000">
                      <a:alpha val="43137"/>
                    </a:srgbClr>
                  </a:outerShdw>
                </a:effectLst>
                <a:latin typeface="Arial Rounded MT Bold" panose="020F0704030504030204" pitchFamily="34" charset="0"/>
              </a:rPr>
              <a:t>Quitus au Trésorier</a:t>
            </a:r>
          </a:p>
          <a:p>
            <a:pPr marL="0" indent="0" algn="ctr">
              <a:buNone/>
            </a:pPr>
            <a:endParaRPr lang="fr-FR" b="1" i="1" dirty="0">
              <a:effectLst>
                <a:outerShdw blurRad="38100" dist="38100" dir="2700000" algn="tl">
                  <a:srgbClr val="000000">
                    <a:alpha val="43137"/>
                  </a:srgbClr>
                </a:outerShdw>
              </a:effectLst>
              <a:latin typeface="Arial Rounded MT Bold" panose="020F0704030504030204" pitchFamily="34" charset="0"/>
            </a:endParaRPr>
          </a:p>
          <a:p>
            <a:pPr algn="ctr"/>
            <a:r>
              <a:rPr lang="fr-FR" b="1" i="1" dirty="0">
                <a:effectLst>
                  <a:outerShdw blurRad="38100" dist="38100" dir="2700000" algn="tl">
                    <a:srgbClr val="000000">
                      <a:alpha val="43137"/>
                    </a:srgbClr>
                  </a:outerShdw>
                </a:effectLst>
                <a:latin typeface="Arial Rounded MT Bold" panose="020F0704030504030204" pitchFamily="34" charset="0"/>
              </a:rPr>
              <a:t>Budget Prévisionnel</a:t>
            </a:r>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spTree>
    <p:extLst>
      <p:ext uri="{BB962C8B-B14F-4D97-AF65-F5344CB8AC3E}">
        <p14:creationId xmlns:p14="http://schemas.microsoft.com/office/powerpoint/2010/main" xmlns="" val="3854662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667543"/>
          </a:xfrm>
        </p:spPr>
        <p:txBody>
          <a:bodyPr>
            <a:normAutofit/>
          </a:bodyPr>
          <a:lstStyle/>
          <a:p>
            <a:endParaRPr lang="fr-FR" dirty="0"/>
          </a:p>
        </p:txBody>
      </p:sp>
      <p:sp>
        <p:nvSpPr>
          <p:cNvPr id="3" name="Espace réservé du contenu 2"/>
          <p:cNvSpPr>
            <a:spLocks noGrp="1"/>
          </p:cNvSpPr>
          <p:nvPr>
            <p:ph idx="1"/>
          </p:nvPr>
        </p:nvSpPr>
        <p:spPr>
          <a:xfrm>
            <a:off x="982133" y="2636912"/>
            <a:ext cx="7704667" cy="3332816"/>
          </a:xfrm>
        </p:spPr>
        <p:txBody>
          <a:bodyPr/>
          <a:lstStyle/>
          <a:p>
            <a:r>
              <a:rPr lang="fr-FR" dirty="0"/>
              <a:t>Les concours officiels organisés par la Ronde</a:t>
            </a:r>
          </a:p>
          <a:p>
            <a:r>
              <a:rPr lang="fr-FR" b="1" dirty="0"/>
              <a:t>1</a:t>
            </a:r>
            <a:r>
              <a:rPr lang="fr-FR" b="1" baseline="30000" dirty="0"/>
              <a:t>ER</a:t>
            </a:r>
            <a:r>
              <a:rPr lang="fr-FR" b="1" dirty="0"/>
              <a:t> MAI: DR PROMO  sur le site de Compiègne</a:t>
            </a:r>
          </a:p>
          <a:p>
            <a:r>
              <a:rPr lang="fr-FR" b="1" dirty="0"/>
              <a:t>8 MAI: TRJ sur le site de Compiègne.</a:t>
            </a:r>
          </a:p>
          <a:p>
            <a:endParaRPr lang="fr-FR" b="1" dirty="0"/>
          </a:p>
          <a:p>
            <a:r>
              <a:rPr lang="fr-FR" b="1" dirty="0"/>
              <a:t>Il est souhaitable d’avoir l’aide d’une ou deux personnes par </a:t>
            </a:r>
            <a:r>
              <a:rPr lang="fr-FR" b="1" dirty="0" err="1"/>
              <a:t>Cies</a:t>
            </a:r>
            <a:r>
              <a:rPr lang="fr-FR" b="1" dirty="0"/>
              <a:t> Clubs.</a:t>
            </a:r>
          </a:p>
          <a:p>
            <a:endParaRPr lang="fr-FR" dirty="0">
              <a:latin typeface="Arial Rounded MT Bold" panose="020F0704030504030204" pitchFamily="34" charset="0"/>
            </a:endParaRPr>
          </a:p>
          <a:p>
            <a:pPr marL="0" indent="0" algn="ctr">
              <a:buNone/>
            </a:pPr>
            <a:endParaRPr lang="fr-FR" b="1" i="1" dirty="0">
              <a:effectLst>
                <a:outerShdw blurRad="38100" dist="38100" dir="2700000" algn="tl">
                  <a:srgbClr val="000000">
                    <a:alpha val="43137"/>
                  </a:srgbClr>
                </a:outerShdw>
              </a:effectLst>
              <a:latin typeface="Arial Rounded MT Bold" panose="020F0704030504030204" pitchFamily="34" charset="0"/>
            </a:endParaRPr>
          </a:p>
        </p:txBody>
      </p:sp>
      <p:pic>
        <p:nvPicPr>
          <p:cNvPr id="4" name="Picture 1"/>
          <p:cNvPicPr>
            <a:picLocks noChangeAspect="1" noChangeArrowheads="1"/>
          </p:cNvPicPr>
          <p:nvPr/>
        </p:nvPicPr>
        <p:blipFill>
          <a:blip r:embed="rId2" cstate="print"/>
          <a:srcRect/>
          <a:stretch>
            <a:fillRect/>
          </a:stretch>
        </p:blipFill>
        <p:spPr bwMode="auto">
          <a:xfrm>
            <a:off x="0" y="0"/>
            <a:ext cx="9144000" cy="18448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739551"/>
          </a:xfrm>
        </p:spPr>
        <p:txBody>
          <a:bodyPr/>
          <a:lstStyle/>
          <a:p>
            <a:endParaRPr lang="fr-FR" dirty="0"/>
          </a:p>
        </p:txBody>
      </p:sp>
      <p:sp>
        <p:nvSpPr>
          <p:cNvPr id="3" name="Espace réservé du contenu 2"/>
          <p:cNvSpPr>
            <a:spLocks noGrp="1"/>
          </p:cNvSpPr>
          <p:nvPr>
            <p:ph idx="1"/>
          </p:nvPr>
        </p:nvSpPr>
        <p:spPr>
          <a:xfrm>
            <a:off x="1942415" y="2133600"/>
            <a:ext cx="6591985" cy="4535760"/>
          </a:xfrm>
        </p:spPr>
        <p:txBody>
          <a:bodyPr/>
          <a:lstStyle/>
          <a:p>
            <a:pPr algn="ctr"/>
            <a:r>
              <a:rPr lang="fr-FR" b="1" i="1" dirty="0" smtClean="0">
                <a:effectLst>
                  <a:outerShdw blurRad="38100" dist="38100" dir="2700000" algn="tl">
                    <a:srgbClr val="000000">
                      <a:alpha val="43137"/>
                    </a:srgbClr>
                  </a:outerShdw>
                </a:effectLst>
                <a:latin typeface="Arial Rounded MT Bold" panose="020F0704030504030204" pitchFamily="34" charset="0"/>
              </a:rPr>
              <a:t>RAPPORT </a:t>
            </a:r>
            <a:r>
              <a:rPr lang="fr-FR" b="1" i="1" dirty="0">
                <a:effectLst>
                  <a:outerShdw blurRad="38100" dist="38100" dir="2700000" algn="tl">
                    <a:srgbClr val="000000">
                      <a:alpha val="43137"/>
                    </a:srgbClr>
                  </a:outerShdw>
                </a:effectLst>
                <a:latin typeface="Arial Rounded MT Bold" panose="020F0704030504030204" pitchFamily="34" charset="0"/>
              </a:rPr>
              <a:t>DE LA COMMISION </a:t>
            </a:r>
            <a:r>
              <a:rPr lang="fr-FR" b="1" i="1" dirty="0" smtClean="0">
                <a:effectLst>
                  <a:outerShdw blurRad="38100" dist="38100" dir="2700000" algn="tl">
                    <a:srgbClr val="000000">
                      <a:alpha val="43137"/>
                    </a:srgbClr>
                  </a:outerShdw>
                </a:effectLst>
                <a:latin typeface="Arial Rounded MT Bold" panose="020F0704030504030204" pitchFamily="34" charset="0"/>
              </a:rPr>
              <a:t>SPORTIVE</a:t>
            </a:r>
          </a:p>
          <a:p>
            <a:pPr algn="ctr"/>
            <a:r>
              <a:rPr lang="fr-FR" dirty="0" smtClean="0"/>
              <a:t> </a:t>
            </a:r>
            <a:endParaRPr lang="fr-FR" b="1" i="1" dirty="0">
              <a:effectLst>
                <a:outerShdw blurRad="38100" dist="38100" dir="2700000" algn="tl">
                  <a:srgbClr val="000000">
                    <a:alpha val="43137"/>
                  </a:srgbClr>
                </a:outerShdw>
              </a:effectLst>
              <a:latin typeface="Arial Rounded MT Bold" panose="020F0704030504030204" pitchFamily="34" charset="0"/>
            </a:endParaRPr>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971549"/>
          </a:xfrm>
        </p:spPr>
        <p:txBody>
          <a:bodyPr/>
          <a:lstStyle/>
          <a:p>
            <a:endParaRPr lang="fr-FR" dirty="0"/>
          </a:p>
        </p:txBody>
      </p:sp>
      <p:sp>
        <p:nvSpPr>
          <p:cNvPr id="3" name="Espace réservé du contenu 2"/>
          <p:cNvSpPr>
            <a:spLocks noGrp="1"/>
          </p:cNvSpPr>
          <p:nvPr>
            <p:ph idx="1"/>
          </p:nvPr>
        </p:nvSpPr>
        <p:spPr/>
        <p:txBody>
          <a:bodyPr/>
          <a:lstStyle/>
          <a:p>
            <a:pPr algn="ctr"/>
            <a:r>
              <a:rPr lang="fr-FR" i="1" dirty="0">
                <a:effectLst>
                  <a:outerShdw blurRad="38100" dist="38100" dir="2700000" algn="tl">
                    <a:srgbClr val="000000">
                      <a:alpha val="43137"/>
                    </a:srgbClr>
                  </a:outerShdw>
                </a:effectLst>
                <a:latin typeface="Arial Rounded MT Bold" panose="020F0704030504030204" pitchFamily="34" charset="0"/>
              </a:rPr>
              <a:t>CHAMPIONNAT D’HIVER</a:t>
            </a:r>
          </a:p>
          <a:p>
            <a:pPr algn="ctr"/>
            <a:endParaRPr lang="fr-FR" i="1" dirty="0">
              <a:effectLst>
                <a:outerShdw blurRad="38100" dist="38100" dir="2700000" algn="tl">
                  <a:srgbClr val="000000">
                    <a:alpha val="43137"/>
                  </a:srgbClr>
                </a:outerShdw>
              </a:effectLst>
              <a:latin typeface="Arial Rounded MT Bold" panose="020F0704030504030204" pitchFamily="34" charset="0"/>
            </a:endParaRPr>
          </a:p>
          <a:p>
            <a:r>
              <a:rPr lang="fr-FR" i="1" dirty="0">
                <a:effectLst>
                  <a:outerShdw blurRad="38100" dist="38100" dir="2700000" algn="tl">
                    <a:srgbClr val="000000">
                      <a:alpha val="43137"/>
                    </a:srgbClr>
                  </a:outerShdw>
                </a:effectLst>
                <a:latin typeface="Arial Rounded MT Bold" panose="020F0704030504030204" pitchFamily="34" charset="0"/>
              </a:rPr>
              <a:t>13  équipes ont </a:t>
            </a:r>
            <a:r>
              <a:rPr lang="fr-FR" i="1" dirty="0" smtClean="0">
                <a:effectLst>
                  <a:outerShdw blurRad="38100" dist="38100" dir="2700000" algn="tl">
                    <a:srgbClr val="000000">
                      <a:alpha val="43137"/>
                    </a:srgbClr>
                  </a:outerShdw>
                </a:effectLst>
                <a:latin typeface="Arial Rounded MT Bold" panose="020F0704030504030204" pitchFamily="34" charset="0"/>
              </a:rPr>
              <a:t>participé </a:t>
            </a:r>
            <a:r>
              <a:rPr lang="fr-FR" i="1" dirty="0">
                <a:effectLst>
                  <a:outerShdw blurRad="38100" dist="38100" dir="2700000" algn="tl">
                    <a:srgbClr val="000000">
                      <a:alpha val="43137"/>
                    </a:srgbClr>
                  </a:outerShdw>
                </a:effectLst>
                <a:latin typeface="Arial Rounded MT Bold" panose="020F0704030504030204" pitchFamily="34" charset="0"/>
              </a:rPr>
              <a:t>au championnat d’hiver 2017/2018</a:t>
            </a:r>
          </a:p>
          <a:p>
            <a:endParaRPr lang="fr-FR" dirty="0"/>
          </a:p>
          <a:p>
            <a:endParaRPr lang="fr-FR" dirty="0"/>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116632"/>
            <a:ext cx="9144000" cy="172819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a:xfrm>
            <a:off x="982133" y="1988840"/>
            <a:ext cx="7704667" cy="449560"/>
          </a:xfrm>
        </p:spPr>
        <p:txBody>
          <a:bodyPr>
            <a:normAutofit fontScale="90000"/>
          </a:bodyPr>
          <a:lstStyle/>
          <a:p>
            <a:pPr lvl="1"/>
            <a:r>
              <a:rPr lang="fr-FR" dirty="0"/>
              <a:t/>
            </a:r>
            <a:br>
              <a:rPr lang="fr-FR" dirty="0"/>
            </a:br>
            <a:r>
              <a:rPr lang="fr-FR" dirty="0"/>
              <a:t>	</a:t>
            </a:r>
            <a:r>
              <a:rPr lang="fr-FR" b="1" dirty="0"/>
              <a:t>Groupe </a:t>
            </a:r>
            <a:r>
              <a:rPr lang="fr-FR" b="1" dirty="0">
                <a:latin typeface="Arial Rounded MT Bold" panose="020F0704030504030204" pitchFamily="34" charset="0"/>
              </a:rPr>
              <a:t>1</a:t>
            </a:r>
            <a:r>
              <a:rPr lang="fr-FR" dirty="0"/>
              <a:t>				</a:t>
            </a:r>
            <a:r>
              <a:rPr lang="fr-FR" b="1" dirty="0"/>
              <a:t>              </a:t>
            </a:r>
            <a:r>
              <a:rPr lang="fr-FR" b="1" dirty="0">
                <a:latin typeface="Arial Rounded MT Bold" panose="020F0704030504030204" pitchFamily="34" charset="0"/>
              </a:rPr>
              <a:t>Groupe 2</a:t>
            </a:r>
            <a:r>
              <a:rPr lang="fr-FR" dirty="0">
                <a:latin typeface="Arial Rounded MT Bold" panose="020F0704030504030204" pitchFamily="34" charset="0"/>
              </a:rPr>
              <a:t>	</a:t>
            </a:r>
          </a:p>
        </p:txBody>
      </p:sp>
      <p:graphicFrame>
        <p:nvGraphicFramePr>
          <p:cNvPr id="16" name="Espace réservé du contenu 15"/>
          <p:cNvGraphicFramePr>
            <a:graphicFrameLocks noGrp="1"/>
          </p:cNvGraphicFramePr>
          <p:nvPr>
            <p:ph sz="half" idx="1"/>
            <p:extLst>
              <p:ext uri="{D42A27DB-BD31-4B8C-83A1-F6EECF244321}">
                <p14:modId xmlns:p14="http://schemas.microsoft.com/office/powerpoint/2010/main" xmlns="" val="4090797271"/>
              </p:ext>
            </p:extLst>
          </p:nvPr>
        </p:nvGraphicFramePr>
        <p:xfrm>
          <a:off x="0" y="3573016"/>
          <a:ext cx="4499993" cy="3136261"/>
        </p:xfrm>
        <a:graphic>
          <a:graphicData uri="http://schemas.openxmlformats.org/drawingml/2006/table">
            <a:tbl>
              <a:tblPr>
                <a:tableStyleId>{E269D01E-BC32-4049-B463-5C60D7B0CCD2}</a:tableStyleId>
              </a:tblPr>
              <a:tblGrid>
                <a:gridCol w="696164">
                  <a:extLst>
                    <a:ext uri="{9D8B030D-6E8A-4147-A177-3AD203B41FA5}">
                      <a16:colId xmlns:a16="http://schemas.microsoft.com/office/drawing/2014/main" xmlns="" val="3289095763"/>
                    </a:ext>
                  </a:extLst>
                </a:gridCol>
                <a:gridCol w="1643588">
                  <a:extLst>
                    <a:ext uri="{9D8B030D-6E8A-4147-A177-3AD203B41FA5}">
                      <a16:colId xmlns:a16="http://schemas.microsoft.com/office/drawing/2014/main" xmlns="" val="903737115"/>
                    </a:ext>
                  </a:extLst>
                </a:gridCol>
                <a:gridCol w="1080120">
                  <a:extLst>
                    <a:ext uri="{9D8B030D-6E8A-4147-A177-3AD203B41FA5}">
                      <a16:colId xmlns:a16="http://schemas.microsoft.com/office/drawing/2014/main" xmlns="" val="1335084995"/>
                    </a:ext>
                  </a:extLst>
                </a:gridCol>
                <a:gridCol w="1080121">
                  <a:extLst>
                    <a:ext uri="{9D8B030D-6E8A-4147-A177-3AD203B41FA5}">
                      <a16:colId xmlns:a16="http://schemas.microsoft.com/office/drawing/2014/main" xmlns="" val="3291064919"/>
                    </a:ext>
                  </a:extLst>
                </a:gridCol>
              </a:tblGrid>
              <a:tr h="590414">
                <a:tc>
                  <a:txBody>
                    <a:bodyPr/>
                    <a:lstStyle/>
                    <a:p>
                      <a:r>
                        <a:rPr lang="fr-FR"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t>Rethondes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solidFill>
                            <a:schemeClr val="bg1"/>
                          </a:solidFill>
                          <a:effectLst/>
                          <a:latin typeface="Arial Rounded MT Bold" panose="020F0704030504030204" pitchFamily="34" charset="0"/>
                        </a:rPr>
                        <a:t>173</a:t>
                      </a: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effectLst/>
                          <a:latin typeface="Arial Rounded MT Bold" panose="020F0704030504030204" pitchFamily="34" charset="0"/>
                        </a:rPr>
                        <a:t>18</a:t>
                      </a:r>
                      <a:endParaRPr lang="fr-FR" sz="1600" b="1" i="1" dirty="0">
                        <a:solidFill>
                          <a:schemeClr val="tx1"/>
                        </a:solidFill>
                        <a:effectLst/>
                        <a:latin typeface="Arial Rounded MT Bold" panose="020F0704030504030204" pitchFamily="34" charset="0"/>
                      </a:endParaRP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342306647"/>
                  </a:ext>
                </a:extLst>
              </a:tr>
              <a:tr h="590414">
                <a:tc>
                  <a:txBody>
                    <a:bodyPr/>
                    <a:lstStyle/>
                    <a:p>
                      <a:r>
                        <a:rPr lang="fr-FR"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t>Choisy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effectLst/>
                          <a:latin typeface="Arial Rounded MT Bold" panose="020F0704030504030204" pitchFamily="34" charset="0"/>
                        </a:rPr>
                        <a:t>167</a:t>
                      </a:r>
                      <a:endParaRPr lang="fr-FR" sz="1600" b="1" i="1" dirty="0">
                        <a:solidFill>
                          <a:schemeClr val="tx1"/>
                        </a:solidFill>
                        <a:effectLst/>
                        <a:latin typeface="Arial Rounded MT Bold" panose="020F0704030504030204" pitchFamily="34" charset="0"/>
                      </a:endParaRP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effectLst/>
                          <a:latin typeface="Arial Rounded MT Bold" panose="020F0704030504030204" pitchFamily="34" charset="0"/>
                        </a:rPr>
                        <a:t>14</a:t>
                      </a:r>
                      <a:endParaRPr lang="fr-FR" sz="1600" b="1" i="1" dirty="0">
                        <a:solidFill>
                          <a:schemeClr val="tx1"/>
                        </a:solidFill>
                        <a:effectLst/>
                        <a:latin typeface="Arial Rounded MT Bold" panose="020F0704030504030204" pitchFamily="34" charset="0"/>
                      </a:endParaRP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2299665538"/>
                  </a:ext>
                </a:extLst>
              </a:tr>
              <a:tr h="1123428">
                <a:tc>
                  <a:txBody>
                    <a:bodyPr/>
                    <a:lstStyle/>
                    <a:p>
                      <a:r>
                        <a:rPr lang="fr-FR" dirty="0"/>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t>Cuise 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effectLst/>
                          <a:latin typeface="Arial Rounded MT Bold" panose="020F0704030504030204" pitchFamily="34" charset="0"/>
                        </a:rPr>
                        <a:t>118</a:t>
                      </a:r>
                      <a:endParaRPr lang="fr-FR" sz="1600" b="1" i="1" dirty="0">
                        <a:solidFill>
                          <a:schemeClr val="tx1"/>
                        </a:solidFill>
                        <a:effectLst/>
                        <a:latin typeface="Arial Rounded MT Bold" panose="020F0704030504030204" pitchFamily="34" charset="0"/>
                      </a:endParaRP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solidFill>
                            <a:schemeClr val="bg1"/>
                          </a:solidFill>
                          <a:effectLst/>
                          <a:latin typeface="Arial Rounded MT Bold" panose="020F0704030504030204" pitchFamily="34" charset="0"/>
                        </a:rPr>
                        <a:t>10</a:t>
                      </a: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104668867"/>
                  </a:ext>
                </a:extLst>
              </a:tr>
              <a:tr h="832005">
                <a:tc>
                  <a:txBody>
                    <a:bodyPr/>
                    <a:lstStyle/>
                    <a:p>
                      <a:r>
                        <a:rPr lang="fr-FR"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solidFill>
                            <a:schemeClr val="bg1"/>
                          </a:solidFill>
                        </a:rPr>
                        <a:t>Blérancourt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solidFill>
                            <a:schemeClr val="bg1"/>
                          </a:solidFill>
                          <a:effectLst/>
                          <a:latin typeface="Arial Rounded MT Bold" panose="020F0704030504030204" pitchFamily="34" charset="0"/>
                        </a:rPr>
                        <a:t>75</a:t>
                      </a: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b="1" i="1" dirty="0">
                          <a:solidFill>
                            <a:schemeClr val="bg1"/>
                          </a:solidFill>
                          <a:effectLst/>
                          <a:latin typeface="Arial Rounded MT Bold" panose="020F0704030504030204" pitchFamily="34" charset="0"/>
                        </a:rPr>
                        <a:t>6</a:t>
                      </a:r>
                    </a:p>
                  </a:txBody>
                  <a:tcPr marL="38367" marR="3836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824177589"/>
                  </a:ext>
                </a:extLst>
              </a:tr>
            </a:tbl>
          </a:graphicData>
        </a:graphic>
      </p:graphicFrame>
      <p:graphicFrame>
        <p:nvGraphicFramePr>
          <p:cNvPr id="17" name="Espace réservé du contenu 16"/>
          <p:cNvGraphicFramePr>
            <a:graphicFrameLocks noGrp="1"/>
          </p:cNvGraphicFramePr>
          <p:nvPr>
            <p:ph sz="half" idx="2"/>
            <p:extLst>
              <p:ext uri="{D42A27DB-BD31-4B8C-83A1-F6EECF244321}">
                <p14:modId xmlns:p14="http://schemas.microsoft.com/office/powerpoint/2010/main" xmlns="" val="3400534983"/>
              </p:ext>
            </p:extLst>
          </p:nvPr>
        </p:nvGraphicFramePr>
        <p:xfrm>
          <a:off x="4499992" y="2666999"/>
          <a:ext cx="4644008" cy="4042277"/>
        </p:xfrm>
        <a:graphic>
          <a:graphicData uri="http://schemas.openxmlformats.org/drawingml/2006/table">
            <a:tbl>
              <a:tblPr>
                <a:tableStyleId>{284E427A-3D55-4303-BF80-6455036E1DE7}</a:tableStyleId>
              </a:tblPr>
              <a:tblGrid>
                <a:gridCol w="720078">
                  <a:extLst>
                    <a:ext uri="{9D8B030D-6E8A-4147-A177-3AD203B41FA5}">
                      <a16:colId xmlns:a16="http://schemas.microsoft.com/office/drawing/2014/main" xmlns="" val="1542516761"/>
                    </a:ext>
                  </a:extLst>
                </a:gridCol>
                <a:gridCol w="1637928">
                  <a:extLst>
                    <a:ext uri="{9D8B030D-6E8A-4147-A177-3AD203B41FA5}">
                      <a16:colId xmlns:a16="http://schemas.microsoft.com/office/drawing/2014/main" xmlns="" val="51641849"/>
                    </a:ext>
                  </a:extLst>
                </a:gridCol>
                <a:gridCol w="1143001">
                  <a:extLst>
                    <a:ext uri="{9D8B030D-6E8A-4147-A177-3AD203B41FA5}">
                      <a16:colId xmlns:a16="http://schemas.microsoft.com/office/drawing/2014/main" xmlns="" val="2151477160"/>
                    </a:ext>
                  </a:extLst>
                </a:gridCol>
                <a:gridCol w="1143001">
                  <a:extLst>
                    <a:ext uri="{9D8B030D-6E8A-4147-A177-3AD203B41FA5}">
                      <a16:colId xmlns:a16="http://schemas.microsoft.com/office/drawing/2014/main" xmlns="" val="1830736833"/>
                    </a:ext>
                  </a:extLst>
                </a:gridCol>
              </a:tblGrid>
              <a:tr h="964934">
                <a:tc>
                  <a:txBody>
                    <a:bodyPr/>
                    <a:lstStyle/>
                    <a:p>
                      <a:r>
                        <a:rPr lang="fr-FR" sz="1600" dirty="0">
                          <a:effectLst>
                            <a:outerShdw blurRad="38100" dist="38100" dir="2700000" algn="tl">
                              <a:srgbClr val="000000">
                                <a:alpha val="43137"/>
                              </a:srgbClr>
                            </a:outerShdw>
                          </a:effectLst>
                        </a:rPr>
                        <a:t> </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Équipe</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Score</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Pts</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857047462"/>
                  </a:ext>
                </a:extLst>
              </a:tr>
              <a:tr h="616405">
                <a:tc>
                  <a:txBody>
                    <a:bodyPr/>
                    <a:lstStyle/>
                    <a:p>
                      <a:r>
                        <a:rPr lang="fr-FR"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t>Compiègne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115</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12</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663378187"/>
                  </a:ext>
                </a:extLst>
              </a:tr>
              <a:tr h="1150356">
                <a:tc>
                  <a:txBody>
                    <a:bodyPr/>
                    <a:lstStyle/>
                    <a:p>
                      <a:r>
                        <a:rPr lang="fr-FR"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t>Cuise 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67</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6</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582071522"/>
                  </a:ext>
                </a:extLst>
              </a:tr>
              <a:tr h="655291">
                <a:tc>
                  <a:txBody>
                    <a:bodyPr/>
                    <a:lstStyle/>
                    <a:p>
                      <a:r>
                        <a:rPr lang="fr-F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dirty="0"/>
                        <a:t>Pierrefonds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66</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6</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489515494"/>
                  </a:ext>
                </a:extLst>
              </a:tr>
              <a:tr h="655291">
                <a:tc>
                  <a:txBody>
                    <a:bodyPr/>
                    <a:lstStyle/>
                    <a:p>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3858128459"/>
                  </a:ext>
                </a:extLst>
              </a:tr>
            </a:tbl>
          </a:graphicData>
        </a:graphic>
      </p:graphicFrame>
      <p:pic>
        <p:nvPicPr>
          <p:cNvPr id="4" name="Picture 1"/>
          <p:cNvPicPr>
            <a:picLocks noChangeAspect="1" noChangeArrowheads="1"/>
          </p:cNvPicPr>
          <p:nvPr/>
        </p:nvPicPr>
        <p:blipFill>
          <a:blip r:embed="rId2" cstate="print"/>
          <a:srcRect/>
          <a:stretch>
            <a:fillRect/>
          </a:stretch>
        </p:blipFill>
        <p:spPr bwMode="auto">
          <a:xfrm>
            <a:off x="0" y="23038"/>
            <a:ext cx="9144000" cy="1749778"/>
          </a:xfrm>
          <a:prstGeom prst="rect">
            <a:avLst/>
          </a:prstGeom>
          <a:noFill/>
          <a:ln w="9525">
            <a:noFill/>
            <a:miter lim="800000"/>
            <a:headEnd/>
            <a:tailEnd/>
          </a:ln>
        </p:spPr>
      </p:pic>
      <p:graphicFrame>
        <p:nvGraphicFramePr>
          <p:cNvPr id="2" name="Tableau 1"/>
          <p:cNvGraphicFramePr>
            <a:graphicFrameLocks noGrp="1"/>
          </p:cNvGraphicFramePr>
          <p:nvPr>
            <p:extLst>
              <p:ext uri="{D42A27DB-BD31-4B8C-83A1-F6EECF244321}">
                <p14:modId xmlns:p14="http://schemas.microsoft.com/office/powerpoint/2010/main" xmlns="" val="4071484564"/>
              </p:ext>
            </p:extLst>
          </p:nvPr>
        </p:nvGraphicFramePr>
        <p:xfrm>
          <a:off x="1" y="2667000"/>
          <a:ext cx="4499992" cy="906016"/>
        </p:xfrm>
        <a:graphic>
          <a:graphicData uri="http://schemas.openxmlformats.org/drawingml/2006/table">
            <a:tbl>
              <a:tblPr>
                <a:tableStyleId>{E269D01E-BC32-4049-B463-5C60D7B0CCD2}</a:tableStyleId>
              </a:tblPr>
              <a:tblGrid>
                <a:gridCol w="697748">
                  <a:extLst>
                    <a:ext uri="{9D8B030D-6E8A-4147-A177-3AD203B41FA5}">
                      <a16:colId xmlns:a16="http://schemas.microsoft.com/office/drawing/2014/main" xmlns="" val="2679922498"/>
                    </a:ext>
                  </a:extLst>
                </a:gridCol>
                <a:gridCol w="1587134">
                  <a:extLst>
                    <a:ext uri="{9D8B030D-6E8A-4147-A177-3AD203B41FA5}">
                      <a16:colId xmlns:a16="http://schemas.microsoft.com/office/drawing/2014/main" xmlns="" val="3688793070"/>
                    </a:ext>
                  </a:extLst>
                </a:gridCol>
                <a:gridCol w="1107555">
                  <a:extLst>
                    <a:ext uri="{9D8B030D-6E8A-4147-A177-3AD203B41FA5}">
                      <a16:colId xmlns:a16="http://schemas.microsoft.com/office/drawing/2014/main" xmlns="" val="3679543817"/>
                    </a:ext>
                  </a:extLst>
                </a:gridCol>
                <a:gridCol w="1107555">
                  <a:extLst>
                    <a:ext uri="{9D8B030D-6E8A-4147-A177-3AD203B41FA5}">
                      <a16:colId xmlns:a16="http://schemas.microsoft.com/office/drawing/2014/main" xmlns="" val="86106868"/>
                    </a:ext>
                  </a:extLst>
                </a:gridCol>
              </a:tblGrid>
              <a:tr h="906016">
                <a:tc>
                  <a:txBody>
                    <a:bodyPr/>
                    <a:lstStyle/>
                    <a:p>
                      <a:r>
                        <a:rPr lang="fr-FR" sz="1600" dirty="0">
                          <a:effectLst>
                            <a:outerShdw blurRad="38100" dist="38100" dir="2700000" algn="tl">
                              <a:srgbClr val="000000">
                                <a:alpha val="43137"/>
                              </a:srgbClr>
                            </a:outerShdw>
                          </a:effectLst>
                        </a:rPr>
                        <a:t> </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Équipe</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Score</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r-FR" sz="1600" dirty="0">
                          <a:effectLst>
                            <a:outerShdw blurRad="38100" dist="38100" dir="2700000" algn="tl">
                              <a:srgbClr val="000000">
                                <a:alpha val="43137"/>
                              </a:srgbClr>
                            </a:outerShdw>
                          </a:effectLst>
                        </a:rPr>
                        <a:t>Pts</a:t>
                      </a:r>
                      <a:endParaRPr lang="fr-FR" sz="1600" b="1" i="1" dirty="0">
                        <a:effectLst>
                          <a:outerShdw blurRad="38100" dist="38100" dir="2700000" algn="tl">
                            <a:srgbClr val="000000">
                              <a:alpha val="43137"/>
                            </a:srgbClr>
                          </a:outerShdw>
                        </a:effectLst>
                        <a:latin typeface="Arial Rounded MT Bold" panose="020F0704030504030204" pitchFamily="34" charset="0"/>
                      </a:endParaRPr>
                    </a:p>
                  </a:txBody>
                  <a:tcPr marL="36027" marR="36027" marT="22196" marB="2219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72913176"/>
                  </a:ext>
                </a:extLst>
              </a:tr>
            </a:tbl>
          </a:graphicData>
        </a:graphic>
      </p:graphicFrame>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00808"/>
            <a:ext cx="7704667" cy="737592"/>
          </a:xfrm>
        </p:spPr>
        <p:txBody>
          <a:bodyPr/>
          <a:lstStyle/>
          <a:p>
            <a:pPr algn="l"/>
            <a:r>
              <a:rPr lang="fr-FR"/>
              <a:t>Groupe 3                     </a:t>
            </a:r>
            <a:r>
              <a:rPr lang="fr-FR" dirty="0"/>
              <a:t>Groupe 4</a:t>
            </a:r>
          </a:p>
        </p:txBody>
      </p:sp>
      <p:graphicFrame>
        <p:nvGraphicFramePr>
          <p:cNvPr id="5" name="Espace réservé du contenu 4"/>
          <p:cNvGraphicFramePr>
            <a:graphicFrameLocks noGrp="1"/>
          </p:cNvGraphicFramePr>
          <p:nvPr>
            <p:ph idx="1"/>
            <p:extLst>
              <p:ext uri="{D42A27DB-BD31-4B8C-83A1-F6EECF244321}">
                <p14:modId xmlns:p14="http://schemas.microsoft.com/office/powerpoint/2010/main" xmlns="" val="1085002800"/>
              </p:ext>
            </p:extLst>
          </p:nvPr>
        </p:nvGraphicFramePr>
        <p:xfrm>
          <a:off x="323528" y="2679045"/>
          <a:ext cx="4248470" cy="3456383"/>
        </p:xfrm>
        <a:graphic>
          <a:graphicData uri="http://schemas.openxmlformats.org/drawingml/2006/table">
            <a:tbl>
              <a:tblPr>
                <a:tableStyleId>{638B1855-1B75-4FBE-930C-398BA8C253C6}</a:tableStyleId>
              </a:tblPr>
              <a:tblGrid>
                <a:gridCol w="231734">
                  <a:extLst>
                    <a:ext uri="{9D8B030D-6E8A-4147-A177-3AD203B41FA5}">
                      <a16:colId xmlns:a16="http://schemas.microsoft.com/office/drawing/2014/main" xmlns="" val="1724197107"/>
                    </a:ext>
                  </a:extLst>
                </a:gridCol>
                <a:gridCol w="1158673">
                  <a:extLst>
                    <a:ext uri="{9D8B030D-6E8A-4147-A177-3AD203B41FA5}">
                      <a16:colId xmlns:a16="http://schemas.microsoft.com/office/drawing/2014/main" xmlns="" val="1320535834"/>
                    </a:ext>
                  </a:extLst>
                </a:gridCol>
                <a:gridCol w="1395475">
                  <a:extLst>
                    <a:ext uri="{9D8B030D-6E8A-4147-A177-3AD203B41FA5}">
                      <a16:colId xmlns:a16="http://schemas.microsoft.com/office/drawing/2014/main" xmlns="" val="2894892110"/>
                    </a:ext>
                  </a:extLst>
                </a:gridCol>
                <a:gridCol w="1462588">
                  <a:extLst>
                    <a:ext uri="{9D8B030D-6E8A-4147-A177-3AD203B41FA5}">
                      <a16:colId xmlns:a16="http://schemas.microsoft.com/office/drawing/2014/main" xmlns="" val="2483251402"/>
                    </a:ext>
                  </a:extLst>
                </a:gridCol>
              </a:tblGrid>
              <a:tr h="946812">
                <a:tc>
                  <a:txBody>
                    <a:bodyPr/>
                    <a:lstStyle/>
                    <a:p>
                      <a:endParaRPr lang="fr-FR" sz="1800" b="1" i="1" dirty="0">
                        <a:effectLst>
                          <a:outerShdw blurRad="38100" dist="38100" dir="2700000" algn="tl">
                            <a:srgbClr val="000000">
                              <a:alpha val="43137"/>
                            </a:srgbClr>
                          </a:outerShdw>
                        </a:effectLst>
                        <a:latin typeface="Arial Rounded MT Bold" panose="020F0704030504030204" pitchFamily="34" charset="0"/>
                      </a:endParaRPr>
                    </a:p>
                  </a:txBody>
                  <a:tcPr anchor="ct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Équipe</a:t>
                      </a:r>
                    </a:p>
                  </a:txBody>
                  <a:tcPr anchor="ct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Score</a:t>
                      </a:r>
                    </a:p>
                  </a:txBody>
                  <a:tcPr anchor="ct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Pts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accent2">
                        <a:lumMod val="75000"/>
                      </a:schemeClr>
                    </a:solidFill>
                  </a:tcPr>
                </a:tc>
                <a:extLst>
                  <a:ext uri="{0D108BD9-81ED-4DB2-BD59-A6C34878D82A}">
                    <a16:rowId xmlns:a16="http://schemas.microsoft.com/office/drawing/2014/main" xmlns="" val="1362140248"/>
                  </a:ext>
                </a:extLst>
              </a:tr>
              <a:tr h="923401">
                <a:tc>
                  <a:txBody>
                    <a:bodyPr/>
                    <a:lstStyle/>
                    <a:p>
                      <a:r>
                        <a:rPr lang="fr-FR" dirty="0"/>
                        <a:t>1</a:t>
                      </a:r>
                    </a:p>
                  </a:txBody>
                  <a:tcPr anchor="ctr">
                    <a:solidFill>
                      <a:schemeClr val="accent2">
                        <a:lumMod val="75000"/>
                      </a:schemeClr>
                    </a:solidFill>
                  </a:tcPr>
                </a:tc>
                <a:tc>
                  <a:txBody>
                    <a:bodyPr/>
                    <a:lstStyle/>
                    <a:p>
                      <a:r>
                        <a:rPr lang="fr-FR" dirty="0"/>
                        <a:t>Le Plessis Brion</a:t>
                      </a:r>
                    </a:p>
                  </a:txBody>
                  <a:tcPr anchor="ctr">
                    <a:lnR w="12700" cap="flat" cmpd="sng" algn="ctr">
                      <a:noFill/>
                      <a:prstDash val="solid"/>
                      <a:round/>
                      <a:headEnd type="none" w="med" len="med"/>
                      <a:tailEnd type="none" w="med" len="med"/>
                    </a:ln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118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12</a:t>
                      </a:r>
                    </a:p>
                  </a:txBody>
                  <a:tcPr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accent2">
                        <a:lumMod val="75000"/>
                      </a:schemeClr>
                    </a:solidFill>
                  </a:tcPr>
                </a:tc>
                <a:extLst>
                  <a:ext uri="{0D108BD9-81ED-4DB2-BD59-A6C34878D82A}">
                    <a16:rowId xmlns:a16="http://schemas.microsoft.com/office/drawing/2014/main" xmlns="" val="3838023344"/>
                  </a:ext>
                </a:extLst>
              </a:tr>
              <a:tr h="662769">
                <a:tc>
                  <a:txBody>
                    <a:bodyPr/>
                    <a:lstStyle/>
                    <a:p>
                      <a:r>
                        <a:rPr lang="fr-FR" sz="1600"/>
                        <a:t>2</a:t>
                      </a:r>
                    </a:p>
                  </a:txBody>
                  <a:tcPr anchor="ctr">
                    <a:solidFill>
                      <a:schemeClr val="accent2">
                        <a:lumMod val="75000"/>
                      </a:schemeClr>
                    </a:solidFill>
                  </a:tcPr>
                </a:tc>
                <a:tc>
                  <a:txBody>
                    <a:bodyPr/>
                    <a:lstStyle/>
                    <a:p>
                      <a:r>
                        <a:rPr lang="fr-FR" sz="1600" dirty="0"/>
                        <a:t>Saint Sébastien</a:t>
                      </a:r>
                    </a:p>
                  </a:txBody>
                  <a:tcPr anchor="ctr">
                    <a:lnR>
                      <a:noFill/>
                    </a:ln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96</a:t>
                      </a:r>
                    </a:p>
                  </a:txBody>
                  <a:tcPr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8</a:t>
                      </a:r>
                    </a:p>
                  </a:txBody>
                  <a:tcPr anchor="ctr">
                    <a:lnL>
                      <a:noFill/>
                    </a:lnL>
                    <a:solidFill>
                      <a:schemeClr val="accent2">
                        <a:lumMod val="75000"/>
                      </a:schemeClr>
                    </a:solidFill>
                  </a:tcPr>
                </a:tc>
                <a:extLst>
                  <a:ext uri="{0D108BD9-81ED-4DB2-BD59-A6C34878D82A}">
                    <a16:rowId xmlns:a16="http://schemas.microsoft.com/office/drawing/2014/main" xmlns="" val="640054077"/>
                  </a:ext>
                </a:extLst>
              </a:tr>
              <a:tr h="923401">
                <a:tc>
                  <a:txBody>
                    <a:bodyPr/>
                    <a:lstStyle/>
                    <a:p>
                      <a:r>
                        <a:rPr lang="fr-FR"/>
                        <a:t>3</a:t>
                      </a:r>
                    </a:p>
                  </a:txBody>
                  <a:tcPr anchor="ctr">
                    <a:solidFill>
                      <a:schemeClr val="accent2">
                        <a:lumMod val="75000"/>
                      </a:schemeClr>
                    </a:solidFill>
                  </a:tcPr>
                </a:tc>
                <a:tc>
                  <a:txBody>
                    <a:bodyPr/>
                    <a:lstStyle/>
                    <a:p>
                      <a:r>
                        <a:rPr lang="fr-FR" dirty="0"/>
                        <a:t>Choisy 2</a:t>
                      </a:r>
                    </a:p>
                  </a:txBody>
                  <a:tcPr anchor="ctr">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41</a:t>
                      </a:r>
                    </a:p>
                  </a:txBody>
                  <a:tcPr anchor="ctr">
                    <a:lnT>
                      <a:noFill/>
                    </a:lnT>
                    <a:solidFill>
                      <a:schemeClr val="accent2">
                        <a:lumMod val="75000"/>
                      </a:schemeClr>
                    </a:solidFill>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4</a:t>
                      </a:r>
                    </a:p>
                  </a:txBody>
                  <a:tcPr anchor="ctr">
                    <a:solidFill>
                      <a:schemeClr val="accent2">
                        <a:lumMod val="75000"/>
                      </a:schemeClr>
                    </a:solidFill>
                  </a:tcPr>
                </a:tc>
                <a:extLst>
                  <a:ext uri="{0D108BD9-81ED-4DB2-BD59-A6C34878D82A}">
                    <a16:rowId xmlns:a16="http://schemas.microsoft.com/office/drawing/2014/main" xmlns="" val="2432842950"/>
                  </a:ext>
                </a:extLst>
              </a:tr>
            </a:tbl>
          </a:graphicData>
        </a:graphic>
      </p:graphicFrame>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graphicFrame>
        <p:nvGraphicFramePr>
          <p:cNvPr id="7" name="Tableau 6"/>
          <p:cNvGraphicFramePr>
            <a:graphicFrameLocks noGrp="1"/>
          </p:cNvGraphicFramePr>
          <p:nvPr>
            <p:extLst>
              <p:ext uri="{D42A27DB-BD31-4B8C-83A1-F6EECF244321}">
                <p14:modId xmlns:p14="http://schemas.microsoft.com/office/powerpoint/2010/main" xmlns="" val="4167618473"/>
              </p:ext>
            </p:extLst>
          </p:nvPr>
        </p:nvGraphicFramePr>
        <p:xfrm>
          <a:off x="4572001" y="2666999"/>
          <a:ext cx="4464495" cy="3426296"/>
        </p:xfrm>
        <a:graphic>
          <a:graphicData uri="http://schemas.openxmlformats.org/drawingml/2006/table">
            <a:tbl>
              <a:tblPr>
                <a:tableStyleId>{638B1855-1B75-4FBE-930C-398BA8C253C6}</a:tableStyleId>
              </a:tblPr>
              <a:tblGrid>
                <a:gridCol w="1488165">
                  <a:extLst>
                    <a:ext uri="{9D8B030D-6E8A-4147-A177-3AD203B41FA5}">
                      <a16:colId xmlns:a16="http://schemas.microsoft.com/office/drawing/2014/main" xmlns="" val="2796606036"/>
                    </a:ext>
                  </a:extLst>
                </a:gridCol>
                <a:gridCol w="1488165">
                  <a:extLst>
                    <a:ext uri="{9D8B030D-6E8A-4147-A177-3AD203B41FA5}">
                      <a16:colId xmlns:a16="http://schemas.microsoft.com/office/drawing/2014/main" xmlns="" val="4277337932"/>
                    </a:ext>
                  </a:extLst>
                </a:gridCol>
                <a:gridCol w="1488165">
                  <a:extLst>
                    <a:ext uri="{9D8B030D-6E8A-4147-A177-3AD203B41FA5}">
                      <a16:colId xmlns:a16="http://schemas.microsoft.com/office/drawing/2014/main" xmlns="" val="1728121795"/>
                    </a:ext>
                  </a:extLst>
                </a:gridCol>
              </a:tblGrid>
              <a:tr h="910360">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Équipe</a:t>
                      </a:r>
                    </a:p>
                  </a:txBody>
                  <a:tcPr anchor="ctr">
                    <a:lnB>
                      <a:noFill/>
                    </a:lnB>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Score</a:t>
                      </a:r>
                    </a:p>
                  </a:txBody>
                  <a:tcPr anchor="ct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Pts</a:t>
                      </a:r>
                    </a:p>
                  </a:txBody>
                  <a:tcPr anchor="ctr"/>
                </a:tc>
                <a:extLst>
                  <a:ext uri="{0D108BD9-81ED-4DB2-BD59-A6C34878D82A}">
                    <a16:rowId xmlns:a16="http://schemas.microsoft.com/office/drawing/2014/main" xmlns="" val="3588021226"/>
                  </a:ext>
                </a:extLst>
              </a:tr>
              <a:tr h="887851">
                <a:tc>
                  <a:txBody>
                    <a:bodyPr/>
                    <a:lstStyle/>
                    <a:p>
                      <a:r>
                        <a:rPr lang="fr-FR" dirty="0"/>
                        <a:t>Tracy le mont </a:t>
                      </a:r>
                    </a:p>
                  </a:txBody>
                  <a:tcPr anchor="ctr">
                    <a:lnL w="9525" cap="rnd" cmpd="sng" algn="ctr">
                      <a:noFill/>
                      <a:prstDash val="solid"/>
                    </a:lnL>
                    <a:lnR>
                      <a:noFill/>
                    </a:lnR>
                    <a:lnT>
                      <a:noFill/>
                    </a:lnT>
                    <a:lnB>
                      <a:noFill/>
                    </a:lnB>
                    <a:lnTlToBr w="12700" cmpd="sng">
                      <a:noFill/>
                      <a:prstDash val="solid"/>
                    </a:lnTlToBr>
                    <a:lnBlToTr w="12700" cmpd="sng">
                      <a:noFill/>
                      <a:prstDash val="solid"/>
                    </a:lnBlToTr>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134</a:t>
                      </a:r>
                    </a:p>
                  </a:txBody>
                  <a:tcPr anchor="ctr">
                    <a:lnL>
                      <a:noFill/>
                    </a:lnL>
                    <a:lnB>
                      <a:noFill/>
                    </a:lnB>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12</a:t>
                      </a:r>
                    </a:p>
                  </a:txBody>
                  <a:tcPr anchor="ctr"/>
                </a:tc>
                <a:extLst>
                  <a:ext uri="{0D108BD9-81ED-4DB2-BD59-A6C34878D82A}">
                    <a16:rowId xmlns:a16="http://schemas.microsoft.com/office/drawing/2014/main" xmlns="" val="2078877823"/>
                  </a:ext>
                </a:extLst>
              </a:tr>
              <a:tr h="740234">
                <a:tc>
                  <a:txBody>
                    <a:bodyPr/>
                    <a:lstStyle/>
                    <a:p>
                      <a:r>
                        <a:rPr lang="fr-FR" dirty="0"/>
                        <a:t>Carlepont</a:t>
                      </a:r>
                    </a:p>
                  </a:txBody>
                  <a:tcPr anchor="ctr">
                    <a:lnR>
                      <a:noFill/>
                    </a:lnR>
                    <a:lnT>
                      <a:noFill/>
                    </a:lnT>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87</a:t>
                      </a:r>
                    </a:p>
                  </a:txBody>
                  <a:tcPr anchor="ctr">
                    <a:lnL>
                      <a:noFill/>
                    </a:lnL>
                    <a:lnR>
                      <a:noFill/>
                    </a:lnR>
                    <a:lnT>
                      <a:noFill/>
                    </a:lnT>
                    <a:lnB>
                      <a:noFill/>
                    </a:lnB>
                    <a:lnTlToBr w="12700" cmpd="sng">
                      <a:noFill/>
                      <a:prstDash val="solid"/>
                    </a:lnTlToBr>
                    <a:lnBlToTr w="12700" cmpd="sng">
                      <a:noFill/>
                      <a:prstDash val="solid"/>
                    </a:lnBlToTr>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8</a:t>
                      </a:r>
                    </a:p>
                  </a:txBody>
                  <a:tcPr anchor="ctr">
                    <a:lnL>
                      <a:noFill/>
                    </a:lnL>
                  </a:tcPr>
                </a:tc>
                <a:extLst>
                  <a:ext uri="{0D108BD9-81ED-4DB2-BD59-A6C34878D82A}">
                    <a16:rowId xmlns:a16="http://schemas.microsoft.com/office/drawing/2014/main" xmlns="" val="1313391244"/>
                  </a:ext>
                </a:extLst>
              </a:tr>
              <a:tr h="887851">
                <a:tc>
                  <a:txBody>
                    <a:bodyPr/>
                    <a:lstStyle/>
                    <a:p>
                      <a:r>
                        <a:rPr lang="fr-FR" dirty="0"/>
                        <a:t>Pontoise</a:t>
                      </a:r>
                    </a:p>
                  </a:txBody>
                  <a:tcPr anchor="ct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44</a:t>
                      </a:r>
                    </a:p>
                  </a:txBody>
                  <a:tcPr anchor="ctr">
                    <a:lnT>
                      <a:noFill/>
                    </a:lnT>
                  </a:tcPr>
                </a:tc>
                <a:tc>
                  <a:txBody>
                    <a:bodyPr/>
                    <a:lstStyle/>
                    <a:p>
                      <a:r>
                        <a:rPr lang="fr-FR" sz="1800" b="1" i="1" dirty="0">
                          <a:effectLst>
                            <a:outerShdw blurRad="38100" dist="38100" dir="2700000" algn="tl">
                              <a:srgbClr val="000000">
                                <a:alpha val="43137"/>
                              </a:srgbClr>
                            </a:outerShdw>
                          </a:effectLst>
                          <a:latin typeface="Arial Rounded MT Bold" panose="020F0704030504030204" pitchFamily="34" charset="0"/>
                        </a:rPr>
                        <a:t>4</a:t>
                      </a:r>
                    </a:p>
                  </a:txBody>
                  <a:tcPr anchor="ctr"/>
                </a:tc>
                <a:extLst>
                  <a:ext uri="{0D108BD9-81ED-4DB2-BD59-A6C34878D82A}">
                    <a16:rowId xmlns:a16="http://schemas.microsoft.com/office/drawing/2014/main" xmlns="" val="4143198735"/>
                  </a:ext>
                </a:extLst>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72815"/>
            <a:ext cx="7704667" cy="665585"/>
          </a:xfrm>
        </p:spPr>
        <p:txBody>
          <a:bodyPr>
            <a:normAutofit/>
          </a:bodyPr>
          <a:lstStyle/>
          <a:p>
            <a:r>
              <a:rPr lang="fr-FR" sz="2400" i="1" dirty="0">
                <a:solidFill>
                  <a:prstClr val="black"/>
                </a:solidFill>
                <a:effectLst>
                  <a:outerShdw blurRad="38100" dist="38100" dir="2700000" algn="tl">
                    <a:srgbClr val="000000">
                      <a:alpha val="43137"/>
                    </a:srgbClr>
                  </a:outerShdw>
                </a:effectLst>
                <a:latin typeface="Arial Rounded MT Bold" panose="020F0704030504030204" pitchFamily="34" charset="0"/>
              </a:rPr>
              <a:t>Coupe de Ligue par équipe de Ronde  2017</a:t>
            </a:r>
            <a:endParaRPr lang="fr-FR" dirty="0"/>
          </a:p>
        </p:txBody>
      </p:sp>
      <p:sp>
        <p:nvSpPr>
          <p:cNvPr id="3" name="Espace réservé du contenu 2"/>
          <p:cNvSpPr>
            <a:spLocks noGrp="1"/>
          </p:cNvSpPr>
          <p:nvPr>
            <p:ph idx="1"/>
          </p:nvPr>
        </p:nvSpPr>
        <p:spPr/>
        <p:txBody>
          <a:bodyPr/>
          <a:lstStyle/>
          <a:p>
            <a:endParaRPr lang="fr-FR" dirty="0"/>
          </a:p>
          <a:p>
            <a:r>
              <a:rPr lang="fr-FR" dirty="0"/>
              <a:t>BISSONIER Jeanne</a:t>
            </a:r>
          </a:p>
          <a:p>
            <a:r>
              <a:rPr lang="fr-FR" dirty="0"/>
              <a:t>BUCHET Ophélie </a:t>
            </a:r>
          </a:p>
          <a:p>
            <a:r>
              <a:rPr lang="fr-FR" dirty="0"/>
              <a:t>VILLEMAZET </a:t>
            </a:r>
            <a:r>
              <a:rPr lang="fr-FR" dirty="0" err="1"/>
              <a:t>AnaÏs</a:t>
            </a:r>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772816"/>
          </a:xfrm>
          <a:prstGeom prst="rect">
            <a:avLst/>
          </a:prstGeom>
          <a:noFill/>
          <a:ln w="9525">
            <a:noFill/>
            <a:miter lim="800000"/>
            <a:headEnd/>
            <a:tailEnd/>
          </a:ln>
        </p:spPr>
      </p:pic>
      <p:pic>
        <p:nvPicPr>
          <p:cNvPr id="7" name="Image 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732240" y="3361300"/>
            <a:ext cx="1743603" cy="1555416"/>
          </a:xfrm>
          <a:prstGeom prst="rect">
            <a:avLst/>
          </a:prstGeom>
        </p:spPr>
      </p:pic>
      <p:sp>
        <p:nvSpPr>
          <p:cNvPr id="9" name="Parchemin vertical 8"/>
          <p:cNvSpPr/>
          <p:nvPr/>
        </p:nvSpPr>
        <p:spPr>
          <a:xfrm>
            <a:off x="5238407" y="5299154"/>
            <a:ext cx="2592288" cy="1224136"/>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3éme du concours</a:t>
            </a:r>
          </a:p>
          <a:p>
            <a:pPr algn="ctr"/>
            <a:endParaRPr lang="fr-FR" dirty="0"/>
          </a:p>
        </p:txBody>
      </p:sp>
    </p:spTree>
    <p:extLst>
      <p:ext uri="{BB962C8B-B14F-4D97-AF65-F5344CB8AC3E}">
        <p14:creationId xmlns:p14="http://schemas.microsoft.com/office/powerpoint/2010/main" xmlns="" val="42201441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72815"/>
            <a:ext cx="7704667" cy="665585"/>
          </a:xfrm>
        </p:spPr>
        <p:txBody>
          <a:bodyPr>
            <a:normAutofit/>
          </a:bodyPr>
          <a:lstStyle/>
          <a:p>
            <a:r>
              <a:rPr lang="fr-FR" sz="2400" i="1" dirty="0">
                <a:solidFill>
                  <a:prstClr val="black"/>
                </a:solidFill>
                <a:effectLst>
                  <a:outerShdw blurRad="38100" dist="38100" dir="2700000" algn="tl">
                    <a:srgbClr val="000000">
                      <a:alpha val="43137"/>
                    </a:srgbClr>
                  </a:outerShdw>
                </a:effectLst>
                <a:latin typeface="Arial Rounded MT Bold" panose="020F0704030504030204" pitchFamily="34" charset="0"/>
              </a:rPr>
              <a:t>Coupe de Ligue par équipe de Ronde </a:t>
            </a:r>
            <a:endParaRPr lang="fr-FR" dirty="0"/>
          </a:p>
        </p:txBody>
      </p:sp>
      <p:sp>
        <p:nvSpPr>
          <p:cNvPr id="3" name="Espace réservé du contenu 2"/>
          <p:cNvSpPr>
            <a:spLocks noGrp="1"/>
          </p:cNvSpPr>
          <p:nvPr>
            <p:ph idx="1"/>
          </p:nvPr>
        </p:nvSpPr>
        <p:spPr>
          <a:xfrm>
            <a:off x="982133" y="2636912"/>
            <a:ext cx="7704667" cy="3332816"/>
          </a:xfrm>
        </p:spPr>
        <p:txBody>
          <a:bodyPr/>
          <a:lstStyle/>
          <a:p>
            <a:r>
              <a:rPr lang="fr-FR" b="1" i="1" dirty="0">
                <a:solidFill>
                  <a:srgbClr val="000000"/>
                </a:solidFill>
                <a:effectLst>
                  <a:outerShdw blurRad="38100" dist="38100" dir="2700000" algn="tl">
                    <a:srgbClr val="000000">
                      <a:alpha val="43137"/>
                    </a:srgbClr>
                  </a:outerShdw>
                </a:effectLst>
                <a:latin typeface="Arial Rounded MT Bold" panose="020F0704030504030204" pitchFamily="34" charset="0"/>
              </a:rPr>
              <a:t>Equipe Dames</a:t>
            </a:r>
          </a:p>
          <a:p>
            <a:endParaRPr lang="fr-FR" b="1" i="1" dirty="0">
              <a:solidFill>
                <a:srgbClr val="000000"/>
              </a:solidFill>
              <a:effectLst>
                <a:outerShdw blurRad="38100" dist="38100" dir="2700000" algn="tl">
                  <a:srgbClr val="000000">
                    <a:alpha val="43137"/>
                  </a:srgbClr>
                </a:outerShdw>
              </a:effectLst>
              <a:latin typeface="Arial Rounded MT Bold" panose="020F0704030504030204" pitchFamily="34" charset="0"/>
            </a:endParaRPr>
          </a:p>
          <a:p>
            <a:r>
              <a:rPr lang="fr-FR" b="1" i="1" dirty="0">
                <a:solidFill>
                  <a:srgbClr val="000000"/>
                </a:solidFill>
                <a:effectLst>
                  <a:outerShdw blurRad="38100" dist="38100" dir="2700000" algn="tl">
                    <a:srgbClr val="000000">
                      <a:alpha val="43137"/>
                    </a:srgbClr>
                  </a:outerShdw>
                </a:effectLst>
                <a:latin typeface="Arial Rounded MT Bold" panose="020F0704030504030204" pitchFamily="34" charset="0"/>
              </a:rPr>
              <a:t>Pas de possibilité de faire une équipe  Dames</a:t>
            </a:r>
          </a:p>
          <a:p>
            <a:endParaRPr lang="fr-FR" b="1" i="1" dirty="0">
              <a:solidFill>
                <a:srgbClr val="000000"/>
              </a:solidFill>
              <a:effectLst>
                <a:outerShdw blurRad="38100" dist="38100" dir="2700000" algn="tl">
                  <a:srgbClr val="000000">
                    <a:alpha val="43137"/>
                  </a:srgbClr>
                </a:outerShdw>
              </a:effectLst>
              <a:latin typeface="Arial Rounded MT Bold" panose="020F0704030504030204" pitchFamily="34" charset="0"/>
            </a:endParaRPr>
          </a:p>
          <a:p>
            <a:r>
              <a:rPr lang="fr-FR" b="1" i="1" dirty="0">
                <a:solidFill>
                  <a:srgbClr val="000000"/>
                </a:solidFill>
                <a:effectLst>
                  <a:outerShdw blurRad="38100" dist="38100" dir="2700000" algn="tl">
                    <a:srgbClr val="000000">
                      <a:alpha val="43137"/>
                    </a:srgbClr>
                  </a:outerShdw>
                </a:effectLst>
                <a:latin typeface="Arial Rounded MT Bold" panose="020F0704030504030204" pitchFamily="34" charset="0"/>
              </a:rPr>
              <a:t>Alors rendez vous en 2018</a:t>
            </a:r>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Tree>
    <p:extLst>
      <p:ext uri="{BB962C8B-B14F-4D97-AF65-F5344CB8AC3E}">
        <p14:creationId xmlns:p14="http://schemas.microsoft.com/office/powerpoint/2010/main" xmlns="" val="18007690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72815"/>
            <a:ext cx="7704667" cy="720081"/>
          </a:xfrm>
        </p:spPr>
        <p:txBody>
          <a:bodyPr>
            <a:normAutofit/>
          </a:bodyPr>
          <a:lstStyle/>
          <a:p>
            <a:r>
              <a:rPr lang="fr-FR" sz="2400" i="1" dirty="0">
                <a:solidFill>
                  <a:prstClr val="black"/>
                </a:solidFill>
                <a:effectLst>
                  <a:outerShdw blurRad="38100" dist="38100" dir="2700000" algn="tl">
                    <a:srgbClr val="000000">
                      <a:alpha val="43137"/>
                    </a:srgbClr>
                  </a:outerShdw>
                </a:effectLst>
                <a:latin typeface="Arial Rounded MT Bold" panose="020F0704030504030204" pitchFamily="34" charset="0"/>
              </a:rPr>
              <a:t>Coupe de Ligue par équipe de Ronde </a:t>
            </a:r>
            <a:endParaRPr lang="fr-FR" dirty="0"/>
          </a:p>
        </p:txBody>
      </p:sp>
      <p:sp>
        <p:nvSpPr>
          <p:cNvPr id="3" name="Espace réservé du contenu 2"/>
          <p:cNvSpPr>
            <a:spLocks noGrp="1"/>
          </p:cNvSpPr>
          <p:nvPr>
            <p:ph idx="1"/>
          </p:nvPr>
        </p:nvSpPr>
        <p:spPr/>
        <p:txBody>
          <a:bodyPr/>
          <a:lstStyle/>
          <a:p>
            <a:r>
              <a:rPr lang="fr-FR" b="1" i="1" dirty="0">
                <a:effectLst>
                  <a:outerShdw blurRad="38100" dist="38100" dir="2700000" algn="tl">
                    <a:srgbClr val="000000">
                      <a:alpha val="43137"/>
                    </a:srgbClr>
                  </a:outerShdw>
                </a:effectLst>
                <a:latin typeface="Arial Rounded MT Bold" panose="020F0704030504030204" pitchFamily="34" charset="0"/>
              </a:rPr>
              <a:t>2 Equipes Hommes </a:t>
            </a:r>
          </a:p>
          <a:p>
            <a:r>
              <a:rPr lang="fr-FR" dirty="0"/>
              <a:t>DESSAINT Christophe</a:t>
            </a:r>
          </a:p>
          <a:p>
            <a:r>
              <a:rPr lang="fr-FR" dirty="0"/>
              <a:t> BEUSNEL Romain</a:t>
            </a:r>
          </a:p>
          <a:p>
            <a:r>
              <a:rPr lang="fr-FR" dirty="0"/>
              <a:t> BOUXIN Jacques</a:t>
            </a:r>
          </a:p>
          <a:p>
            <a:r>
              <a:rPr lang="fr-FR" dirty="0"/>
              <a:t> PASQUOTTO Philippe</a:t>
            </a:r>
          </a:p>
          <a:p>
            <a:r>
              <a:rPr lang="fr-FR" dirty="0"/>
              <a:t>HAUET Stéphane</a:t>
            </a:r>
          </a:p>
          <a:p>
            <a:r>
              <a:rPr lang="fr-FR" dirty="0"/>
              <a:t>CAPELLE Bernard</a:t>
            </a:r>
          </a:p>
          <a:p>
            <a:pPr marL="0" indent="0">
              <a:buNone/>
            </a:pPr>
            <a:r>
              <a:rPr lang="fr-FR" dirty="0"/>
              <a:t> </a:t>
            </a:r>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
        <p:nvSpPr>
          <p:cNvPr id="6" name="Bulle ronde 5"/>
          <p:cNvSpPr/>
          <p:nvPr/>
        </p:nvSpPr>
        <p:spPr>
          <a:xfrm>
            <a:off x="5436096" y="4509120"/>
            <a:ext cx="2952328" cy="149069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rgbClr val="FFFF00"/>
                </a:solidFill>
              </a:rPr>
              <a:t>Sur le podium en 2018</a:t>
            </a:r>
          </a:p>
        </p:txBody>
      </p:sp>
    </p:spTree>
    <p:extLst>
      <p:ext uri="{BB962C8B-B14F-4D97-AF65-F5344CB8AC3E}">
        <p14:creationId xmlns:p14="http://schemas.microsoft.com/office/powerpoint/2010/main" xmlns="" val="41261047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72815"/>
            <a:ext cx="7704667" cy="720081"/>
          </a:xfrm>
        </p:spPr>
        <p:txBody>
          <a:bodyPr>
            <a:normAutofit/>
          </a:bodyPr>
          <a:lstStyle/>
          <a:p>
            <a:r>
              <a:rPr lang="fr-FR" sz="2400" i="1" dirty="0">
                <a:solidFill>
                  <a:prstClr val="black"/>
                </a:solidFill>
                <a:effectLst>
                  <a:outerShdw blurRad="38100" dist="38100" dir="2700000" algn="tl">
                    <a:srgbClr val="000000">
                      <a:alpha val="43137"/>
                    </a:srgbClr>
                  </a:outerShdw>
                </a:effectLst>
                <a:latin typeface="Arial Rounded MT Bold" panose="020F0704030504030204" pitchFamily="34" charset="0"/>
              </a:rPr>
              <a:t>Coupe de Ligue par équipe de Ronde </a:t>
            </a:r>
            <a:endParaRPr lang="fr-FR" dirty="0"/>
          </a:p>
        </p:txBody>
      </p:sp>
      <p:sp>
        <p:nvSpPr>
          <p:cNvPr id="3" name="Espace réservé du contenu 2"/>
          <p:cNvSpPr>
            <a:spLocks noGrp="1"/>
          </p:cNvSpPr>
          <p:nvPr>
            <p:ph idx="1"/>
          </p:nvPr>
        </p:nvSpPr>
        <p:spPr/>
        <p:txBody>
          <a:bodyPr/>
          <a:lstStyle/>
          <a:p>
            <a:r>
              <a:rPr lang="fr-FR" b="1" i="1" dirty="0">
                <a:effectLst>
                  <a:outerShdw blurRad="38100" dist="38100" dir="2700000" algn="tl">
                    <a:srgbClr val="000000">
                      <a:alpha val="43137"/>
                    </a:srgbClr>
                  </a:outerShdw>
                </a:effectLst>
                <a:latin typeface="Arial Rounded MT Bold" panose="020F0704030504030204" pitchFamily="34" charset="0"/>
              </a:rPr>
              <a:t>Equipe Poulies</a:t>
            </a:r>
          </a:p>
          <a:p>
            <a:r>
              <a:rPr lang="fr-FR" dirty="0"/>
              <a:t> DEJOIE Sébastien</a:t>
            </a:r>
          </a:p>
          <a:p>
            <a:r>
              <a:rPr lang="fr-FR" dirty="0"/>
              <a:t>TENART Sébastien</a:t>
            </a:r>
          </a:p>
          <a:p>
            <a:r>
              <a:rPr lang="fr-FR" dirty="0"/>
              <a:t>FAGNON Olivier</a:t>
            </a:r>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
        <p:nvSpPr>
          <p:cNvPr id="6" name="Bulle ronde 5"/>
          <p:cNvSpPr/>
          <p:nvPr/>
        </p:nvSpPr>
        <p:spPr>
          <a:xfrm>
            <a:off x="5436096" y="4509120"/>
            <a:ext cx="2952328" cy="1490696"/>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rgbClr val="FFFF00"/>
                </a:solidFill>
              </a:rPr>
              <a:t>Au pied du podium, mais la revanche en 2018! </a:t>
            </a:r>
          </a:p>
        </p:txBody>
      </p:sp>
    </p:spTree>
    <p:extLst>
      <p:ext uri="{BB962C8B-B14F-4D97-AF65-F5344CB8AC3E}">
        <p14:creationId xmlns:p14="http://schemas.microsoft.com/office/powerpoint/2010/main" xmlns="" val="7621119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BFD5C6C5-6E00-4518-917B-82721D48BF0E}"/>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xmlns="" id="{3D7804A4-15BF-471F-8579-0C539B47AE02}"/>
              </a:ext>
            </a:extLst>
          </p:cNvPr>
          <p:cNvSpPr>
            <a:spLocks noGrp="1"/>
          </p:cNvSpPr>
          <p:nvPr>
            <p:ph idx="1"/>
          </p:nvPr>
        </p:nvSpPr>
        <p:spPr/>
        <p:txBody>
          <a:bodyPr/>
          <a:lstStyle/>
          <a:p>
            <a:r>
              <a:rPr lang="fr-FR" dirty="0"/>
              <a:t>Merci d’avoir représenté la Ronde lors de cette coupe de Picardie,.</a:t>
            </a:r>
          </a:p>
          <a:p>
            <a:r>
              <a:rPr lang="fr-FR" dirty="0"/>
              <a:t>En souhaitant que vous ayez passé une agréable journée.</a:t>
            </a:r>
          </a:p>
          <a:p>
            <a:r>
              <a:rPr lang="fr-FR" dirty="0"/>
              <a:t>Rendez vous pour l’édition 2018.</a:t>
            </a:r>
          </a:p>
        </p:txBody>
      </p:sp>
      <p:pic>
        <p:nvPicPr>
          <p:cNvPr id="4" name="Picture 1">
            <a:extLst>
              <a:ext uri="{FF2B5EF4-FFF2-40B4-BE49-F238E27FC236}">
                <a16:creationId xmlns:a16="http://schemas.microsoft.com/office/drawing/2014/main" xmlns="" id="{8C59A987-D608-4E0B-AE45-96BFE9B1536C}"/>
              </a:ext>
            </a:extLst>
          </p:cNvPr>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Tree>
    <p:extLst>
      <p:ext uri="{BB962C8B-B14F-4D97-AF65-F5344CB8AC3E}">
        <p14:creationId xmlns:p14="http://schemas.microsoft.com/office/powerpoint/2010/main" xmlns="" val="38210541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2132856"/>
            <a:ext cx="7704667" cy="534143"/>
          </a:xfrm>
        </p:spPr>
        <p:txBody>
          <a:bodyPr>
            <a:normAutofit fontScale="90000"/>
          </a:bodyPr>
          <a:lstStyle/>
          <a:p>
            <a:r>
              <a:rPr lang="fr-FR" sz="2800" b="1" i="1" dirty="0">
                <a:effectLst>
                  <a:outerShdw blurRad="38100" dist="38100" dir="2700000" algn="tl">
                    <a:srgbClr val="000000">
                      <a:alpha val="43137"/>
                    </a:srgbClr>
                  </a:outerShdw>
                </a:effectLst>
                <a:latin typeface="Arial Rounded MT Bold" panose="020F0704030504030204" pitchFamily="34" charset="0"/>
              </a:rPr>
              <a:t/>
            </a:r>
            <a:br>
              <a:rPr lang="fr-FR" sz="2800" b="1" i="1" dirty="0">
                <a:effectLst>
                  <a:outerShdw blurRad="38100" dist="38100" dir="2700000" algn="tl">
                    <a:srgbClr val="000000">
                      <a:alpha val="43137"/>
                    </a:srgbClr>
                  </a:outerShdw>
                </a:effectLst>
                <a:latin typeface="Arial Rounded MT Bold" panose="020F0704030504030204" pitchFamily="34" charset="0"/>
              </a:rPr>
            </a:br>
            <a:r>
              <a:rPr lang="fr-FR" sz="2800" b="1" i="1" dirty="0">
                <a:effectLst>
                  <a:outerShdw blurRad="38100" dist="38100" dir="2700000" algn="tl">
                    <a:srgbClr val="000000">
                      <a:alpha val="43137"/>
                    </a:srgbClr>
                  </a:outerShdw>
                </a:effectLst>
                <a:latin typeface="Arial Rounded MT Bold" panose="020F0704030504030204" pitchFamily="34" charset="0"/>
              </a:rPr>
              <a:t>Participation aux championnats de Ronde</a:t>
            </a:r>
          </a:p>
        </p:txBody>
      </p:sp>
      <p:sp>
        <p:nvSpPr>
          <p:cNvPr id="3" name="Espace réservé du contenu 2"/>
          <p:cNvSpPr>
            <a:spLocks noGrp="1"/>
          </p:cNvSpPr>
          <p:nvPr>
            <p:ph idx="1"/>
          </p:nvPr>
        </p:nvSpPr>
        <p:spPr>
          <a:xfrm>
            <a:off x="1942415" y="3212976"/>
            <a:ext cx="6591985" cy="2698246"/>
          </a:xfrm>
        </p:spPr>
        <p:txBody>
          <a:bodyPr>
            <a:normAutofit fontScale="85000" lnSpcReduction="20000"/>
          </a:bodyPr>
          <a:lstStyle/>
          <a:p>
            <a:r>
              <a:rPr lang="fr-FR" b="1" u="sng" dirty="0" smtClean="0"/>
              <a:t>CHAMPIONNAT RONDE BEURSAULT </a:t>
            </a:r>
            <a:r>
              <a:rPr lang="fr-FR" dirty="0" smtClean="0"/>
              <a:t/>
            </a:r>
            <a:br>
              <a:rPr lang="fr-FR" dirty="0" smtClean="0"/>
            </a:br>
            <a:r>
              <a:rPr lang="fr-FR" dirty="0" smtClean="0"/>
              <a:t>BASTIEN CANTONI 1 BHCL </a:t>
            </a:r>
            <a:br>
              <a:rPr lang="fr-FR" dirty="0" smtClean="0"/>
            </a:br>
            <a:r>
              <a:rPr lang="fr-FR" dirty="0" smtClean="0"/>
              <a:t>CHRISTIAN BLANDIN 2 SVHCL </a:t>
            </a:r>
            <a:br>
              <a:rPr lang="fr-FR" dirty="0" smtClean="0"/>
            </a:br>
            <a:r>
              <a:rPr lang="fr-FR" dirty="0" smtClean="0"/>
              <a:t>JEAN PIERRE LOBJOIS 3 SVHCL </a:t>
            </a:r>
          </a:p>
          <a:p>
            <a:r>
              <a:rPr lang="fr-FR" b="1" u="sng" dirty="0" smtClean="0"/>
              <a:t>CHAMPIONNAT RONDE FEDERAL </a:t>
            </a:r>
            <a:r>
              <a:rPr lang="fr-FR" dirty="0" smtClean="0"/>
              <a:t/>
            </a:r>
            <a:br>
              <a:rPr lang="fr-FR" dirty="0" smtClean="0"/>
            </a:br>
            <a:r>
              <a:rPr lang="fr-FR" dirty="0" smtClean="0"/>
              <a:t>PHILIPPE PASQUOTTO 1 VHCL </a:t>
            </a:r>
            <a:br>
              <a:rPr lang="fr-FR" dirty="0" smtClean="0"/>
            </a:br>
            <a:r>
              <a:rPr lang="fr-FR" dirty="0" smtClean="0"/>
              <a:t>JEAN PIERRE LOBJOIS 2 SVHCL </a:t>
            </a:r>
          </a:p>
          <a:p>
            <a:r>
              <a:rPr lang="fr-FR" b="1" u="sng" dirty="0" smtClean="0"/>
              <a:t>CHAMPIONNAT RONDE SALLE</a:t>
            </a:r>
            <a:r>
              <a:rPr lang="fr-FR" dirty="0" smtClean="0"/>
              <a:t/>
            </a:r>
            <a:br>
              <a:rPr lang="fr-FR" dirty="0" smtClean="0"/>
            </a:br>
            <a:r>
              <a:rPr lang="fr-FR" dirty="0" smtClean="0"/>
              <a:t>PHILIPPE PASQUOTTO 2 VHCL</a:t>
            </a:r>
          </a:p>
          <a:p>
            <a:r>
              <a:rPr lang="fr-FR" b="1" u="sng" dirty="0" smtClean="0"/>
              <a:t>CHAMPIONAT DEPARTEMENENTAL AISNE BEURSAULT JEAN PIERRE </a:t>
            </a:r>
            <a:r>
              <a:rPr lang="fr-FR" dirty="0" smtClean="0"/>
              <a:t>LOBJOIS 1 SVHCL </a:t>
            </a:r>
          </a:p>
        </p:txBody>
      </p:sp>
      <p:pic>
        <p:nvPicPr>
          <p:cNvPr id="4" name="Picture 1"/>
          <p:cNvPicPr>
            <a:picLocks noChangeAspect="1" noChangeArrowheads="1"/>
          </p:cNvPicPr>
          <p:nvPr/>
        </p:nvPicPr>
        <p:blipFill>
          <a:blip r:embed="rId2" cstate="print"/>
          <a:srcRect/>
          <a:stretch>
            <a:fillRect/>
          </a:stretch>
        </p:blipFill>
        <p:spPr bwMode="auto">
          <a:xfrm>
            <a:off x="107504" y="-208248"/>
            <a:ext cx="9144000" cy="1916832"/>
          </a:xfrm>
          <a:prstGeom prst="rect">
            <a:avLst/>
          </a:prstGeom>
          <a:noFill/>
          <a:ln w="9525">
            <a:noFill/>
            <a:miter lim="800000"/>
            <a:headEnd/>
            <a:tailEnd/>
          </a:ln>
        </p:spPr>
      </p:pic>
    </p:spTree>
    <p:extLst>
      <p:ext uri="{BB962C8B-B14F-4D97-AF65-F5344CB8AC3E}">
        <p14:creationId xmlns:p14="http://schemas.microsoft.com/office/powerpoint/2010/main" xmlns="" val="1210441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1772817"/>
            <a:ext cx="7704667" cy="894183"/>
          </a:xfrm>
        </p:spPr>
        <p:txBody>
          <a:bodyPr/>
          <a:lstStyle/>
          <a:p>
            <a:r>
              <a:rPr lang="fr-FR" b="1" i="1" dirty="0">
                <a:solidFill>
                  <a:prstClr val="black"/>
                </a:solidFill>
                <a:effectLst>
                  <a:outerShdw blurRad="38100" dist="38100" dir="2700000" algn="tl">
                    <a:srgbClr val="000000">
                      <a:alpha val="43137"/>
                    </a:srgbClr>
                  </a:outerShdw>
                </a:effectLst>
                <a:latin typeface="Arial Rounded MT Bold" panose="020F0704030504030204" pitchFamily="34" charset="0"/>
              </a:rPr>
              <a:t>L’arbitrage</a:t>
            </a:r>
            <a:endParaRPr lang="fr-FR" dirty="0"/>
          </a:p>
        </p:txBody>
      </p:sp>
      <p:sp>
        <p:nvSpPr>
          <p:cNvPr id="3" name="Espace réservé du contenu 2"/>
          <p:cNvSpPr>
            <a:spLocks noGrp="1"/>
          </p:cNvSpPr>
          <p:nvPr>
            <p:ph idx="1"/>
          </p:nvPr>
        </p:nvSpPr>
        <p:spPr>
          <a:xfrm>
            <a:off x="982133" y="2667000"/>
            <a:ext cx="7704667" cy="3284913"/>
          </a:xfrm>
        </p:spPr>
        <p:txBody>
          <a:bodyPr>
            <a:normAutofit/>
          </a:bodyPr>
          <a:lstStyle/>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endParaRPr lang="fr-FR" sz="1600" b="1" i="1" dirty="0">
              <a:effectLst>
                <a:outerShdw blurRad="38100" dist="38100" dir="2700000" algn="tl">
                  <a:srgbClr val="000000">
                    <a:alpha val="43137"/>
                  </a:srgbClr>
                </a:outerShdw>
              </a:effectLst>
              <a:latin typeface="Arial Rounded MT Bold" panose="020F0704030504030204" pitchFamily="34" charset="0"/>
            </a:endParaRPr>
          </a:p>
          <a:p>
            <a:pPr marL="0" indent="0" algn="ctr">
              <a:buNone/>
            </a:pPr>
            <a:r>
              <a:rPr lang="fr-FR" b="1" i="1" dirty="0">
                <a:effectLst>
                  <a:outerShdw blurRad="38100" dist="38100" dir="2700000" algn="tl">
                    <a:srgbClr val="000000">
                      <a:alpha val="43137"/>
                    </a:srgbClr>
                  </a:outerShdw>
                </a:effectLst>
                <a:latin typeface="Arial Rounded MT Bold" panose="020F0704030504030204" pitchFamily="34" charset="0"/>
              </a:rPr>
              <a:t>Infos Arbitrage</a:t>
            </a:r>
          </a:p>
          <a:p>
            <a:pPr marL="0" indent="0" algn="ctr">
              <a:buNone/>
            </a:pPr>
            <a:r>
              <a:rPr lang="fr-FR" sz="2600" b="1" i="1" dirty="0">
                <a:effectLst>
                  <a:outerShdw blurRad="38100" dist="38100" dir="2700000" algn="tl">
                    <a:srgbClr val="000000">
                      <a:alpha val="43137"/>
                    </a:srgbClr>
                  </a:outerShdw>
                </a:effectLst>
                <a:latin typeface="Arial Rounded MT Bold" panose="020F0704030504030204" pitchFamily="34" charset="0"/>
              </a:rPr>
              <a:t> </a:t>
            </a:r>
            <a:endParaRPr lang="fr-FR" dirty="0"/>
          </a:p>
          <a:p>
            <a:pPr marL="0" indent="0">
              <a:buNone/>
            </a:pPr>
            <a:endParaRPr lang="fr-FR" dirty="0"/>
          </a:p>
          <a:p>
            <a:pPr marL="0" indent="0">
              <a:buNone/>
            </a:pPr>
            <a:endParaRPr lang="fr-FR" dirty="0"/>
          </a:p>
        </p:txBody>
      </p:sp>
      <p:pic>
        <p:nvPicPr>
          <p:cNvPr id="4" name="Picture 1"/>
          <p:cNvPicPr>
            <a:picLocks noChangeAspect="1" noChangeArrowheads="1"/>
          </p:cNvPicPr>
          <p:nvPr/>
        </p:nvPicPr>
        <p:blipFill>
          <a:blip r:embed="rId2" cstate="print"/>
          <a:srcRect/>
          <a:stretch>
            <a:fillRect/>
          </a:stretch>
        </p:blipFill>
        <p:spPr bwMode="auto">
          <a:xfrm>
            <a:off x="6307" y="1"/>
            <a:ext cx="9144000" cy="1772816"/>
          </a:xfrm>
          <a:prstGeom prst="rect">
            <a:avLst/>
          </a:prstGeom>
          <a:noFill/>
          <a:ln w="9525">
            <a:noFill/>
            <a:miter lim="800000"/>
            <a:headEnd/>
            <a:tailEnd/>
          </a:ln>
        </p:spPr>
      </p:pic>
    </p:spTree>
    <p:extLst>
      <p:ext uri="{BB962C8B-B14F-4D97-AF65-F5344CB8AC3E}">
        <p14:creationId xmlns:p14="http://schemas.microsoft.com/office/powerpoint/2010/main" xmlns="" val="28447268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243607"/>
          </a:xfrm>
        </p:spPr>
        <p:txBody>
          <a:bodyPr/>
          <a:lstStyle/>
          <a:p>
            <a:endParaRPr lang="fr-FR" dirty="0"/>
          </a:p>
        </p:txBody>
      </p:sp>
      <p:sp>
        <p:nvSpPr>
          <p:cNvPr id="3" name="Espace réservé du contenu 2"/>
          <p:cNvSpPr>
            <a:spLocks noGrp="1"/>
          </p:cNvSpPr>
          <p:nvPr>
            <p:ph idx="1"/>
          </p:nvPr>
        </p:nvSpPr>
        <p:spPr/>
        <p:txBody>
          <a:bodyPr/>
          <a:lstStyle/>
          <a:p>
            <a:pPr algn="ctr"/>
            <a:r>
              <a:rPr lang="fr-FR" b="1" i="1" dirty="0">
                <a:effectLst>
                  <a:outerShdw blurRad="38100" dist="38100" dir="2700000" algn="tl">
                    <a:srgbClr val="000000">
                      <a:alpha val="43137"/>
                    </a:srgbClr>
                  </a:outerShdw>
                </a:effectLst>
                <a:latin typeface="Arial Rounded MT Bold" panose="020F0704030504030204" pitchFamily="34" charset="0"/>
              </a:rPr>
              <a:t>Questions diverses</a:t>
            </a:r>
          </a:p>
        </p:txBody>
      </p:sp>
      <p:pic>
        <p:nvPicPr>
          <p:cNvPr id="4" name="Picture 1"/>
          <p:cNvPicPr>
            <a:picLocks noChangeAspect="1" noChangeArrowheads="1"/>
          </p:cNvPicPr>
          <p:nvPr/>
        </p:nvPicPr>
        <p:blipFill>
          <a:blip r:embed="rId2" cstate="print"/>
          <a:srcRect/>
          <a:stretch>
            <a:fillRect/>
          </a:stretch>
        </p:blipFill>
        <p:spPr bwMode="auto">
          <a:xfrm>
            <a:off x="0" y="-1"/>
            <a:ext cx="9144000" cy="1916833"/>
          </a:xfrm>
          <a:prstGeom prst="rect">
            <a:avLst/>
          </a:prstGeom>
          <a:noFill/>
          <a:ln w="9525">
            <a:noFill/>
            <a:miter lim="800000"/>
            <a:headEnd/>
            <a:tailEnd/>
          </a:ln>
        </p:spPr>
      </p:pic>
    </p:spTree>
    <p:extLst>
      <p:ext uri="{BB962C8B-B14F-4D97-AF65-F5344CB8AC3E}">
        <p14:creationId xmlns:p14="http://schemas.microsoft.com/office/powerpoint/2010/main" xmlns="" val="28088609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459631"/>
          </a:xfrm>
        </p:spPr>
        <p:txBody>
          <a:bodyPr/>
          <a:lstStyle/>
          <a:p>
            <a:endParaRPr lang="fr-FR" dirty="0"/>
          </a:p>
        </p:txBody>
      </p:sp>
      <p:sp>
        <p:nvSpPr>
          <p:cNvPr id="3" name="Espace réservé du contenu 2"/>
          <p:cNvSpPr>
            <a:spLocks noGrp="1"/>
          </p:cNvSpPr>
          <p:nvPr>
            <p:ph idx="1"/>
          </p:nvPr>
        </p:nvSpPr>
        <p:spPr>
          <a:xfrm>
            <a:off x="611560" y="2133600"/>
            <a:ext cx="8280919" cy="4319736"/>
          </a:xfrm>
        </p:spPr>
        <p:txBody>
          <a:bodyPr>
            <a:normAutofit/>
          </a:bodyPr>
          <a:lstStyle/>
          <a:p>
            <a:pPr algn="ctr"/>
            <a:endParaRPr lang="fr-FR" dirty="0"/>
          </a:p>
          <a:p>
            <a:pPr algn="ctr"/>
            <a:endParaRPr lang="fr-FR" dirty="0"/>
          </a:p>
          <a:p>
            <a:pPr algn="ctr"/>
            <a:endParaRPr lang="fr-FR" dirty="0"/>
          </a:p>
          <a:p>
            <a:pPr algn="ctr">
              <a:buNone/>
            </a:pPr>
            <a:r>
              <a:rPr lang="fr-FR" sz="3600" b="1" i="1" dirty="0">
                <a:effectLst>
                  <a:outerShdw blurRad="38100" dist="38100" dir="2700000" algn="tl">
                    <a:srgbClr val="000000">
                      <a:alpha val="43137"/>
                    </a:srgbClr>
                  </a:outerShdw>
                </a:effectLst>
                <a:latin typeface="Arial Rounded MT Bold" panose="020F0704030504030204" pitchFamily="34" charset="0"/>
              </a:rPr>
              <a:t>LES MEDAILLES </a:t>
            </a:r>
            <a:r>
              <a:rPr lang="fr-FR" sz="3600" b="1" i="1" dirty="0" smtClean="0">
                <a:effectLst>
                  <a:outerShdw blurRad="38100" dist="38100" dir="2700000" algn="tl">
                    <a:srgbClr val="000000">
                      <a:alpha val="43137"/>
                    </a:srgbClr>
                  </a:outerShdw>
                </a:effectLst>
                <a:latin typeface="Arial Rounded MT Bold" panose="020F0704030504030204" pitchFamily="34" charset="0"/>
              </a:rPr>
              <a:t>D’HONNEUR</a:t>
            </a:r>
          </a:p>
        </p:txBody>
      </p:sp>
      <p:pic>
        <p:nvPicPr>
          <p:cNvPr id="4" name="Picture 1"/>
          <p:cNvPicPr>
            <a:picLocks noChangeAspect="1" noChangeArrowheads="1"/>
          </p:cNvPicPr>
          <p:nvPr/>
        </p:nvPicPr>
        <p:blipFill>
          <a:blip r:embed="rId2" cstate="print"/>
          <a:srcRect/>
          <a:stretch>
            <a:fillRect/>
          </a:stretch>
        </p:blipFill>
        <p:spPr bwMode="auto">
          <a:xfrm>
            <a:off x="0" y="-1"/>
            <a:ext cx="9144000" cy="1916833"/>
          </a:xfrm>
          <a:prstGeom prst="rect">
            <a:avLst/>
          </a:prstGeom>
          <a:noFill/>
          <a:ln w="9525">
            <a:noFill/>
            <a:miter lim="800000"/>
            <a:headEnd/>
            <a:tailEnd/>
          </a:ln>
        </p:spPr>
      </p:pic>
    </p:spTree>
    <p:extLst>
      <p:ext uri="{BB962C8B-B14F-4D97-AF65-F5344CB8AC3E}">
        <p14:creationId xmlns:p14="http://schemas.microsoft.com/office/powerpoint/2010/main" xmlns="" val="282042786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700078" y="1772816"/>
            <a:ext cx="5986722" cy="5085184"/>
          </a:xfrm>
        </p:spPr>
        <p:txBody>
          <a:bodyPr>
            <a:normAutofit fontScale="90000"/>
          </a:bodyPr>
          <a:lstStyle/>
          <a:p>
            <a:pPr algn="ctr"/>
            <a:r>
              <a:rPr lang="fr-FR" sz="3200" b="1" i="1" dirty="0">
                <a:effectLst>
                  <a:outerShdw blurRad="38100" dist="38100" dir="2700000" algn="tl">
                    <a:srgbClr val="000000">
                      <a:alpha val="43137"/>
                    </a:srgbClr>
                  </a:outerShdw>
                </a:effectLst>
                <a:latin typeface="Arial Rounded MT Bold" panose="020F0704030504030204" pitchFamily="34" charset="0"/>
              </a:rPr>
              <a:t>50 ans</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Madame Josiane ROOSSENS</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Monsieur Jean Yves OUDARD</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Monsieur Lionel BRUIET</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Monsieur Christian BLANDIN</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40 ans</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Monsieur  André LEFEVRE</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60 ans</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Monsieur Guy ZIEGELMEYER</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r>
              <a:rPr lang="fr-FR" sz="3200" b="1" i="1" dirty="0">
                <a:effectLst>
                  <a:outerShdw blurRad="38100" dist="38100" dir="2700000" algn="tl">
                    <a:srgbClr val="000000">
                      <a:alpha val="43137"/>
                    </a:srgbClr>
                  </a:outerShdw>
                </a:effectLst>
                <a:latin typeface="Arial Rounded MT Bold" panose="020F0704030504030204" pitchFamily="34" charset="0"/>
              </a:rPr>
              <a:t/>
            </a:r>
            <a:br>
              <a:rPr lang="fr-FR" sz="3200" b="1" i="1" dirty="0">
                <a:effectLst>
                  <a:outerShdw blurRad="38100" dist="38100" dir="2700000" algn="tl">
                    <a:srgbClr val="000000">
                      <a:alpha val="43137"/>
                    </a:srgbClr>
                  </a:outerShdw>
                </a:effectLst>
                <a:latin typeface="Arial Rounded MT Bold" panose="020F0704030504030204" pitchFamily="34" charset="0"/>
              </a:rPr>
            </a:br>
            <a:endParaRPr lang="fr-FR" sz="3200" b="1" i="1" dirty="0">
              <a:effectLst>
                <a:outerShdw blurRad="38100" dist="38100" dir="2700000" algn="tl">
                  <a:srgbClr val="000000">
                    <a:alpha val="43137"/>
                  </a:srgbClr>
                </a:outerShdw>
              </a:effectLst>
              <a:latin typeface="Arial Rounded MT Bold" panose="020F0704030504030204" pitchFamily="34" charset="0"/>
            </a:endParaRPr>
          </a:p>
        </p:txBody>
      </p:sp>
      <p:pic>
        <p:nvPicPr>
          <p:cNvPr id="4" name="Picture 4" descr="MPj04331730000[1]"/>
          <p:cNvPicPr>
            <a:picLocks noGrp="1" noChangeAspect="1" noChangeArrowheads="1"/>
          </p:cNvPicPr>
          <p:nvPr>
            <p:ph idx="1"/>
          </p:nvPr>
        </p:nvPicPr>
        <p:blipFill>
          <a:blip r:embed="rId2" cstate="print">
            <a:clrChange>
              <a:clrFrom>
                <a:srgbClr val="FEFEFE"/>
              </a:clrFrom>
              <a:clrTo>
                <a:srgbClr val="FEFEFE">
                  <a:alpha val="0"/>
                </a:srgbClr>
              </a:clrTo>
            </a:clrChange>
          </a:blip>
          <a:srcRect l="33731" r="32515" b="11395"/>
          <a:stretch>
            <a:fillRect/>
          </a:stretch>
        </p:blipFill>
        <p:spPr bwMode="auto">
          <a:xfrm>
            <a:off x="467401" y="2420888"/>
            <a:ext cx="2160526" cy="3024762"/>
          </a:xfrm>
          <a:prstGeom prst="rect">
            <a:avLst/>
          </a:prstGeom>
          <a:noFill/>
          <a:ln w="9525">
            <a:noFill/>
            <a:miter lim="800000"/>
            <a:headEnd/>
            <a:tailEnd/>
          </a:ln>
        </p:spPr>
      </p:pic>
      <p:sp>
        <p:nvSpPr>
          <p:cNvPr id="5" name="Rectangle 4"/>
          <p:cNvSpPr/>
          <p:nvPr/>
        </p:nvSpPr>
        <p:spPr>
          <a:xfrm>
            <a:off x="971601" y="4365104"/>
            <a:ext cx="936104" cy="369332"/>
          </a:xfrm>
          <a:prstGeom prst="rect">
            <a:avLst/>
          </a:prstGeom>
        </p:spPr>
        <p:txBody>
          <a:bodyPr wrap="square">
            <a:spAutoFit/>
          </a:bodyPr>
          <a:lstStyle/>
          <a:p>
            <a:r>
              <a:rPr lang="fr-FR" dirty="0">
                <a:solidFill>
                  <a:schemeClr val="accent4">
                    <a:lumMod val="50000"/>
                  </a:schemeClr>
                </a:solidFill>
                <a:effectLst>
                  <a:outerShdw blurRad="38100" dist="38100" dir="2700000" algn="tl">
                    <a:srgbClr val="000000">
                      <a:alpha val="43137"/>
                    </a:srgbClr>
                  </a:outerShdw>
                </a:effectLst>
              </a:rPr>
              <a:t>R V O</a:t>
            </a:r>
            <a:endParaRPr lang="fr-FR" dirty="0"/>
          </a:p>
        </p:txBody>
      </p:sp>
      <p:pic>
        <p:nvPicPr>
          <p:cNvPr id="6" name="Picture 1"/>
          <p:cNvPicPr>
            <a:picLocks noChangeAspect="1" noChangeArrowheads="1"/>
          </p:cNvPicPr>
          <p:nvPr/>
        </p:nvPicPr>
        <p:blipFill>
          <a:blip r:embed="rId3" cstate="print"/>
          <a:srcRect/>
          <a:stretch>
            <a:fillRect/>
          </a:stretch>
        </p:blipFill>
        <p:spPr bwMode="auto">
          <a:xfrm>
            <a:off x="0" y="0"/>
            <a:ext cx="9144000" cy="177281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133" y="457201"/>
            <a:ext cx="7704667" cy="1027583"/>
          </a:xfrm>
        </p:spPr>
        <p:txBody>
          <a:bodyPr/>
          <a:lstStyle/>
          <a:p>
            <a:endParaRPr lang="fr-FR" dirty="0"/>
          </a:p>
        </p:txBody>
      </p:sp>
      <p:sp>
        <p:nvSpPr>
          <p:cNvPr id="3" name="Espace réservé du contenu 2"/>
          <p:cNvSpPr>
            <a:spLocks noGrp="1"/>
          </p:cNvSpPr>
          <p:nvPr>
            <p:ph idx="1"/>
          </p:nvPr>
        </p:nvSpPr>
        <p:spPr/>
        <p:txBody>
          <a:bodyPr/>
          <a:lstStyle/>
          <a:p>
            <a:r>
              <a:rPr lang="fr-FR" b="1" i="1" dirty="0">
                <a:effectLst>
                  <a:outerShdw blurRad="38100" dist="38100" dir="2700000" algn="tl">
                    <a:srgbClr val="000000">
                      <a:alpha val="43137"/>
                    </a:srgbClr>
                  </a:outerShdw>
                </a:effectLst>
                <a:latin typeface="Arial Rounded MT Bold" panose="020F0704030504030204" pitchFamily="34" charset="0"/>
              </a:rPr>
              <a:t>Merci à la commune de </a:t>
            </a:r>
            <a:r>
              <a:rPr lang="fr-FR" b="1" i="1" dirty="0" smtClean="0">
                <a:effectLst>
                  <a:outerShdw blurRad="38100" dist="38100" dir="2700000" algn="tl">
                    <a:srgbClr val="000000">
                      <a:alpha val="43137"/>
                    </a:srgbClr>
                  </a:outerShdw>
                </a:effectLst>
                <a:latin typeface="Arial Rounded MT Bold" panose="020F0704030504030204" pitchFamily="34" charset="0"/>
              </a:rPr>
              <a:t>BLERANCOURT </a:t>
            </a:r>
            <a:r>
              <a:rPr lang="fr-FR" b="1" i="1" dirty="0">
                <a:effectLst>
                  <a:outerShdw blurRad="38100" dist="38100" dir="2700000" algn="tl">
                    <a:srgbClr val="000000">
                      <a:alpha val="43137"/>
                    </a:srgbClr>
                  </a:outerShdw>
                </a:effectLst>
                <a:latin typeface="Arial Rounded MT Bold" panose="020F0704030504030204" pitchFamily="34" charset="0"/>
              </a:rPr>
              <a:t>d’avoir prêté ses locaux</a:t>
            </a:r>
          </a:p>
          <a:p>
            <a:r>
              <a:rPr lang="fr-FR" b="1" i="1" dirty="0">
                <a:effectLst>
                  <a:outerShdw blurRad="38100" dist="38100" dir="2700000" algn="tl">
                    <a:srgbClr val="000000">
                      <a:alpha val="43137"/>
                    </a:srgbClr>
                  </a:outerShdw>
                </a:effectLst>
                <a:latin typeface="Arial Rounded MT Bold" panose="020F0704030504030204" pitchFamily="34" charset="0"/>
              </a:rPr>
              <a:t>Merci à la Cie de </a:t>
            </a:r>
            <a:r>
              <a:rPr lang="fr-FR" b="1" i="1" dirty="0" err="1" smtClean="0">
                <a:effectLst>
                  <a:outerShdw blurRad="38100" dist="38100" dir="2700000" algn="tl">
                    <a:srgbClr val="000000">
                      <a:alpha val="43137"/>
                    </a:srgbClr>
                  </a:outerShdw>
                </a:effectLst>
                <a:latin typeface="Arial Rounded MT Bold" panose="020F0704030504030204" pitchFamily="34" charset="0"/>
              </a:rPr>
              <a:t>Blérancourt</a:t>
            </a:r>
            <a:r>
              <a:rPr lang="fr-FR" b="1" i="1" dirty="0" smtClean="0">
                <a:effectLst>
                  <a:outerShdw blurRad="38100" dist="38100" dir="2700000" algn="tl">
                    <a:srgbClr val="000000">
                      <a:alpha val="43137"/>
                    </a:srgbClr>
                  </a:outerShdw>
                </a:effectLst>
                <a:latin typeface="Arial Rounded MT Bold" panose="020F0704030504030204" pitchFamily="34" charset="0"/>
              </a:rPr>
              <a:t> Saint Sébastien</a:t>
            </a:r>
            <a:endParaRPr lang="fr-FR" b="1" i="1" dirty="0">
              <a:effectLst>
                <a:outerShdw blurRad="38100" dist="38100" dir="2700000" algn="tl">
                  <a:srgbClr val="000000">
                    <a:alpha val="43137"/>
                  </a:srgbClr>
                </a:outerShdw>
              </a:effectLst>
              <a:latin typeface="Arial Rounded MT Bold" panose="020F0704030504030204" pitchFamily="34" charset="0"/>
            </a:endParaRPr>
          </a:p>
          <a:p>
            <a:endParaRPr lang="fr-FR" b="1" i="1" dirty="0">
              <a:effectLst>
                <a:outerShdw blurRad="38100" dist="38100" dir="2700000" algn="tl">
                  <a:srgbClr val="000000">
                    <a:alpha val="43137"/>
                  </a:srgbClr>
                </a:outerShdw>
              </a:effectLst>
              <a:latin typeface="Arial Rounded MT Bold" panose="020F0704030504030204" pitchFamily="34" charset="0"/>
            </a:endParaRPr>
          </a:p>
          <a:p>
            <a:r>
              <a:rPr lang="fr-FR" b="1" i="1" dirty="0">
                <a:effectLst>
                  <a:outerShdw blurRad="38100" dist="38100" dir="2700000" algn="tl">
                    <a:srgbClr val="000000">
                      <a:alpha val="43137"/>
                    </a:srgbClr>
                  </a:outerShdw>
                </a:effectLst>
                <a:latin typeface="Arial Rounded MT Bold" panose="020F0704030504030204" pitchFamily="34" charset="0"/>
              </a:rPr>
              <a:t>Merci à vous tous de votre attention.</a:t>
            </a:r>
          </a:p>
          <a:p>
            <a:r>
              <a:rPr lang="fr-FR" b="1" i="1" dirty="0">
                <a:effectLst>
                  <a:outerShdw blurRad="38100" dist="38100" dir="2700000" algn="tl">
                    <a:srgbClr val="000000">
                      <a:alpha val="43137"/>
                    </a:srgbClr>
                  </a:outerShdw>
                </a:effectLst>
                <a:latin typeface="Arial Rounded MT Bold" panose="020F0704030504030204" pitchFamily="34" charset="0"/>
              </a:rPr>
              <a:t>Bonne </a:t>
            </a:r>
            <a:r>
              <a:rPr lang="fr-FR" b="1" i="1">
                <a:effectLst>
                  <a:outerShdw blurRad="38100" dist="38100" dir="2700000" algn="tl">
                    <a:srgbClr val="000000">
                      <a:alpha val="43137"/>
                    </a:srgbClr>
                  </a:outerShdw>
                </a:effectLst>
                <a:latin typeface="Arial Rounded MT Bold" panose="020F0704030504030204" pitchFamily="34" charset="0"/>
              </a:rPr>
              <a:t>saison </a:t>
            </a:r>
            <a:r>
              <a:rPr lang="fr-FR" b="1" i="1" smtClean="0">
                <a:effectLst>
                  <a:outerShdw blurRad="38100" dist="38100" dir="2700000" algn="tl">
                    <a:srgbClr val="000000">
                      <a:alpha val="43137"/>
                    </a:srgbClr>
                  </a:outerShdw>
                </a:effectLst>
                <a:latin typeface="Arial Rounded MT Bold" panose="020F0704030504030204" pitchFamily="34" charset="0"/>
              </a:rPr>
              <a:t>estivale</a:t>
            </a:r>
            <a:endParaRPr lang="fr-FR" b="1" i="1" dirty="0">
              <a:effectLst>
                <a:outerShdw blurRad="38100" dist="38100" dir="2700000" algn="tl">
                  <a:srgbClr val="000000">
                    <a:alpha val="43137"/>
                  </a:srgbClr>
                </a:outerShdw>
              </a:effectLst>
              <a:latin typeface="Arial Rounded MT Bold" panose="020F0704030504030204" pitchFamily="34" charset="0"/>
            </a:endParaRPr>
          </a:p>
          <a:p>
            <a:endParaRPr lang="fr-FR" dirty="0"/>
          </a:p>
        </p:txBody>
      </p:sp>
      <p:pic>
        <p:nvPicPr>
          <p:cNvPr id="4" name="Picture 1"/>
          <p:cNvPicPr>
            <a:picLocks noChangeAspect="1" noChangeArrowheads="1"/>
          </p:cNvPicPr>
          <p:nvPr/>
        </p:nvPicPr>
        <p:blipFill>
          <a:blip r:embed="rId2" cstate="print"/>
          <a:srcRect/>
          <a:stretch>
            <a:fillRect/>
          </a:stretch>
        </p:blipFill>
        <p:spPr bwMode="auto">
          <a:xfrm>
            <a:off x="0" y="0"/>
            <a:ext cx="9144000" cy="19168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1761</TotalTime>
  <Words>477</Words>
  <Application>Microsoft Office PowerPoint</Application>
  <PresentationFormat>Affichage à l'écran (4:3)</PresentationFormat>
  <Paragraphs>182</Paragraphs>
  <Slides>26</Slides>
  <Notes>0</Notes>
  <HiddenSlides>0</HiddenSlides>
  <MMClips>0</MMClips>
  <ScaleCrop>false</ScaleCrop>
  <HeadingPairs>
    <vt:vector size="4" baseType="variant">
      <vt:variant>
        <vt:lpstr>Thème</vt:lpstr>
      </vt:variant>
      <vt:variant>
        <vt:i4>1</vt:i4>
      </vt:variant>
      <vt:variant>
        <vt:lpstr>Titres des diapositives</vt:lpstr>
      </vt:variant>
      <vt:variant>
        <vt:i4>26</vt:i4>
      </vt:variant>
    </vt:vector>
  </HeadingPairs>
  <TitlesOfParts>
    <vt:vector size="27" baseType="lpstr">
      <vt:lpstr>Brin</vt:lpstr>
      <vt:lpstr>Diapositive 1</vt:lpstr>
      <vt:lpstr>Diapositive 2</vt:lpstr>
      <vt:lpstr>Diapositive 3</vt:lpstr>
      <vt:lpstr>Diapositive 4</vt:lpstr>
      <vt:lpstr>Les subventions</vt:lpstr>
      <vt:lpstr>Projet</vt:lpstr>
      <vt:lpstr>Diapositive 7</vt:lpstr>
      <vt:lpstr>197</vt:lpstr>
      <vt:lpstr>Les catégories 2016/2017</vt:lpstr>
      <vt:lpstr>Diapositive 10</vt:lpstr>
      <vt:lpstr>Diapositive 11</vt:lpstr>
      <vt:lpstr>Diapositive 12</vt:lpstr>
      <vt:lpstr>Diapositive 13</vt:lpstr>
      <vt:lpstr>  Groupe 1                  Groupe 2 </vt:lpstr>
      <vt:lpstr>Groupe 3                     Groupe 4</vt:lpstr>
      <vt:lpstr>Coupe de Ligue par équipe de Ronde  2017</vt:lpstr>
      <vt:lpstr>Coupe de Ligue par équipe de Ronde </vt:lpstr>
      <vt:lpstr>Coupe de Ligue par équipe de Ronde </vt:lpstr>
      <vt:lpstr>Coupe de Ligue par équipe de Ronde </vt:lpstr>
      <vt:lpstr>Diapositive 20</vt:lpstr>
      <vt:lpstr> Participation aux championnats de Ronde</vt:lpstr>
      <vt:lpstr>L’arbitrage</vt:lpstr>
      <vt:lpstr>Diapositive 23</vt:lpstr>
      <vt:lpstr>Diapositive 24</vt:lpstr>
      <vt:lpstr>50 ans Madame Josiane ROOSSENS Monsieur Jean Yves OUDARD Monsieur Lionel BRUIET Monsieur Christian BLANDIN  40 ans Monsieur  André LEFEVRE  60 ans Monsieur Guy ZIEGELMEYER     </vt:lpstr>
      <vt:lpstr>Diapositive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daniel</dc:creator>
  <cp:lastModifiedBy>Francis</cp:lastModifiedBy>
  <cp:revision>121</cp:revision>
  <dcterms:created xsi:type="dcterms:W3CDTF">2014-03-07T10:57:12Z</dcterms:created>
  <dcterms:modified xsi:type="dcterms:W3CDTF">2018-03-03T17:19:41Z</dcterms:modified>
</cp:coreProperties>
</file>