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7" r:id="rId3"/>
    <p:sldId id="259" r:id="rId4"/>
    <p:sldId id="277" r:id="rId5"/>
    <p:sldId id="287" r:id="rId6"/>
    <p:sldId id="272" r:id="rId7"/>
    <p:sldId id="260" r:id="rId8"/>
    <p:sldId id="263" r:id="rId9"/>
    <p:sldId id="264" r:id="rId10"/>
    <p:sldId id="286" r:id="rId11"/>
    <p:sldId id="265" r:id="rId12"/>
    <p:sldId id="266" r:id="rId13"/>
    <p:sldId id="267" r:id="rId14"/>
    <p:sldId id="268" r:id="rId15"/>
    <p:sldId id="269" r:id="rId16"/>
    <p:sldId id="279" r:id="rId17"/>
    <p:sldId id="280" r:id="rId18"/>
    <p:sldId id="281" r:id="rId19"/>
    <p:sldId id="292" r:id="rId20"/>
    <p:sldId id="282" r:id="rId21"/>
    <p:sldId id="288" r:id="rId22"/>
    <p:sldId id="293" r:id="rId23"/>
    <p:sldId id="294" r:id="rId24"/>
    <p:sldId id="295" r:id="rId25"/>
    <p:sldId id="296" r:id="rId26"/>
    <p:sldId id="283" r:id="rId27"/>
    <p:sldId id="297" r:id="rId28"/>
    <p:sldId id="289" r:id="rId29"/>
    <p:sldId id="290" r:id="rId30"/>
    <p:sldId id="291" r:id="rId31"/>
    <p:sldId id="285" r:id="rId32"/>
    <p:sldId id="275" r:id="rId33"/>
    <p:sldId id="276" r:id="rId3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Style à thème 1 - Accentuation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8FB837D-C827-4EFA-A057-4D05807E0F7C}" styleName="Style à thème 1 - Accentuation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9C7853C-536D-4A76-A0AE-DD22124D55A5}" styleName="Style à thème 1 - Accentuation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C2FFA5D-87B4-456A-9821-1D502468CF0F}" styleName="Style à thème 1 - Accentuation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E269D01E-BC32-4049-B463-5C60D7B0CCD2}" styleName="Style à thème 2 - Accentuation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Style à thème 2 - Accentuation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Style à thème 2 - Accentuation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Style à thème 2 - Accentuation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Style à thème 2 - Accentuation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Style à thème 2 - Accentuation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75DCB02-9BB8-47FD-8907-85C794F793BA}" styleName="Style à thème 1 - Accentuation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714" autoAdjust="0"/>
  </p:normalViewPr>
  <p:slideViewPr>
    <p:cSldViewPr>
      <p:cViewPr varScale="1">
        <p:scale>
          <a:sx n="90" d="100"/>
          <a:sy n="90" d="100"/>
        </p:scale>
        <p:origin x="1434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7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3786720044049056E-2"/>
          <c:y val="3.6166033925435367E-2"/>
          <c:w val="0.73235769301610287"/>
          <c:h val="0.816037139249377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senior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Feuil1!$A$2:$A$4</c:f>
              <c:strCache>
                <c:ptCount val="3"/>
                <c:pt idx="0">
                  <c:v>senior sv v</c:v>
                </c:pt>
                <c:pt idx="1">
                  <c:v>c b m</c:v>
                </c:pt>
                <c:pt idx="2">
                  <c:v>junior poussin</c:v>
                </c:pt>
              </c:strCache>
            </c:strRef>
          </c:cat>
          <c:val>
            <c:numRef>
              <c:f>Feuil1!$B$2:$B$4</c:f>
              <c:numCache>
                <c:formatCode>General</c:formatCode>
                <c:ptCount val="3"/>
                <c:pt idx="0">
                  <c:v>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4C3-4D7D-8AB6-9E50DA3B44FA}"/>
            </c:ext>
          </c:extLst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s veteran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6375439585251403E-2"/>
                  <c:y val="6.5831351481360316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11F-46AE-B293-1EAEB9D885BD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Feuil1!$A$2:$A$4</c:f>
              <c:strCache>
                <c:ptCount val="3"/>
                <c:pt idx="0">
                  <c:v>senior sv v</c:v>
                </c:pt>
                <c:pt idx="1">
                  <c:v>c b m</c:v>
                </c:pt>
                <c:pt idx="2">
                  <c:v>junior poussin</c:v>
                </c:pt>
              </c:strCache>
            </c:strRef>
          </c:cat>
          <c:val>
            <c:numRef>
              <c:f>Feuil1!$C$2:$C$4</c:f>
              <c:numCache>
                <c:formatCode>General</c:formatCode>
                <c:ptCount val="3"/>
                <c:pt idx="0">
                  <c:v>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4C3-4D7D-8AB6-9E50DA3B44FA}"/>
            </c:ext>
          </c:extLst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veteran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Feuil1!$A$2:$A$4</c:f>
              <c:strCache>
                <c:ptCount val="3"/>
                <c:pt idx="0">
                  <c:v>senior sv v</c:v>
                </c:pt>
                <c:pt idx="1">
                  <c:v>c b m</c:v>
                </c:pt>
                <c:pt idx="2">
                  <c:v>junior poussin</c:v>
                </c:pt>
              </c:strCache>
            </c:strRef>
          </c:cat>
          <c:val>
            <c:numRef>
              <c:f>Feuil1!$D$2:$D$4</c:f>
              <c:numCache>
                <c:formatCode>General</c:formatCode>
                <c:ptCount val="3"/>
                <c:pt idx="0">
                  <c:v>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4C3-4D7D-8AB6-9E50DA3B44FA}"/>
            </c:ext>
          </c:extLst>
        </c:ser>
        <c:ser>
          <c:idx val="3"/>
          <c:order val="3"/>
          <c:tx>
            <c:strRef>
              <c:f>Feuil1!$E$1</c:f>
              <c:strCache>
                <c:ptCount val="1"/>
                <c:pt idx="0">
                  <c:v>cadet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Feuil1!$A$2:$A$4</c:f>
              <c:strCache>
                <c:ptCount val="3"/>
                <c:pt idx="0">
                  <c:v>senior sv v</c:v>
                </c:pt>
                <c:pt idx="1">
                  <c:v>c b m</c:v>
                </c:pt>
                <c:pt idx="2">
                  <c:v>junior poussin</c:v>
                </c:pt>
              </c:strCache>
            </c:strRef>
          </c:cat>
          <c:val>
            <c:numRef>
              <c:f>Feuil1!$E$2:$E$4</c:f>
              <c:numCache>
                <c:formatCode>General</c:formatCode>
                <c:ptCount val="3"/>
                <c:pt idx="1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4C3-4D7D-8AB6-9E50DA3B44FA}"/>
            </c:ext>
          </c:extLst>
        </c:ser>
        <c:ser>
          <c:idx val="4"/>
          <c:order val="4"/>
          <c:tx>
            <c:strRef>
              <c:f>Feuil1!$F$1</c:f>
              <c:strCache>
                <c:ptCount val="1"/>
                <c:pt idx="0">
                  <c:v>benjamin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Feuil1!$A$2:$A$4</c:f>
              <c:strCache>
                <c:ptCount val="3"/>
                <c:pt idx="0">
                  <c:v>senior sv v</c:v>
                </c:pt>
                <c:pt idx="1">
                  <c:v>c b m</c:v>
                </c:pt>
                <c:pt idx="2">
                  <c:v>junior poussin</c:v>
                </c:pt>
              </c:strCache>
            </c:strRef>
          </c:cat>
          <c:val>
            <c:numRef>
              <c:f>Feuil1!$F$2:$F$4</c:f>
              <c:numCache>
                <c:formatCode>General</c:formatCode>
                <c:ptCount val="3"/>
                <c:pt idx="1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4C3-4D7D-8AB6-9E50DA3B44FA}"/>
            </c:ext>
          </c:extLst>
        </c:ser>
        <c:ser>
          <c:idx val="5"/>
          <c:order val="5"/>
          <c:tx>
            <c:strRef>
              <c:f>Feuil1!$G$1</c:f>
              <c:strCache>
                <c:ptCount val="1"/>
                <c:pt idx="0">
                  <c:v>minime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2.8023904559329495E-2"/>
                  <c:y val="-1.316627029627218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11F-46AE-B293-1EAEB9D885BD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Feuil1!$A$2:$A$4</c:f>
              <c:strCache>
                <c:ptCount val="3"/>
                <c:pt idx="0">
                  <c:v>senior sv v</c:v>
                </c:pt>
                <c:pt idx="1">
                  <c:v>c b m</c:v>
                </c:pt>
                <c:pt idx="2">
                  <c:v>junior poussin</c:v>
                </c:pt>
              </c:strCache>
            </c:strRef>
          </c:cat>
          <c:val>
            <c:numRef>
              <c:f>Feuil1!$G$2:$G$4</c:f>
              <c:numCache>
                <c:formatCode>General</c:formatCode>
                <c:ptCount val="3"/>
                <c:pt idx="1">
                  <c:v>30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B4C3-4D7D-8AB6-9E50DA3B44FA}"/>
            </c:ext>
          </c:extLst>
        </c:ser>
        <c:ser>
          <c:idx val="6"/>
          <c:order val="6"/>
          <c:tx>
            <c:strRef>
              <c:f>Feuil1!$H$1</c:f>
              <c:strCache>
                <c:ptCount val="1"/>
                <c:pt idx="0">
                  <c:v>junior</c:v>
                </c:pt>
              </c:strCache>
            </c:strRef>
          </c:tx>
          <c:invertIfNegative val="0"/>
          <c:dLbls>
            <c:dLbl>
              <c:idx val="2"/>
              <c:layout>
                <c:manualLayout>
                  <c:x val="-3.6266229429720805E-2"/>
                  <c:y val="3.2915675740680457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11F-46AE-B293-1EAEB9D885BD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Feuil1!$A$2:$A$4</c:f>
              <c:strCache>
                <c:ptCount val="3"/>
                <c:pt idx="0">
                  <c:v>senior sv v</c:v>
                </c:pt>
                <c:pt idx="1">
                  <c:v>c b m</c:v>
                </c:pt>
                <c:pt idx="2">
                  <c:v>junior poussin</c:v>
                </c:pt>
              </c:strCache>
            </c:strRef>
          </c:cat>
          <c:val>
            <c:numRef>
              <c:f>Feuil1!$H$2:$H$4</c:f>
              <c:numCache>
                <c:formatCode>General</c:formatCode>
                <c:ptCount val="3"/>
                <c:pt idx="2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4C3-4D7D-8AB6-9E50DA3B44FA}"/>
            </c:ext>
          </c:extLst>
        </c:ser>
        <c:ser>
          <c:idx val="7"/>
          <c:order val="7"/>
          <c:tx>
            <c:strRef>
              <c:f>Feuil1!$I$1</c:f>
              <c:strCache>
                <c:ptCount val="1"/>
                <c:pt idx="0">
                  <c:v>poussin</c:v>
                </c:pt>
              </c:strCache>
            </c:strRef>
          </c:tx>
          <c:invertIfNegative val="0"/>
          <c:dLbls>
            <c:dLbl>
              <c:idx val="2"/>
              <c:layout>
                <c:manualLayout>
                  <c:x val="8.2423248703909439E-3"/>
                  <c:y val="-3.2915675740680457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811F-46AE-B293-1EAEB9D885BD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Feuil1!$A$2:$A$4</c:f>
              <c:strCache>
                <c:ptCount val="3"/>
                <c:pt idx="0">
                  <c:v>senior sv v</c:v>
                </c:pt>
                <c:pt idx="1">
                  <c:v>c b m</c:v>
                </c:pt>
                <c:pt idx="2">
                  <c:v>junior poussin</c:v>
                </c:pt>
              </c:strCache>
            </c:strRef>
          </c:cat>
          <c:val>
            <c:numRef>
              <c:f>Feuil1!$I$2:$I$4</c:f>
              <c:numCache>
                <c:formatCode>General</c:formatCode>
                <c:ptCount val="3"/>
                <c:pt idx="2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B4C3-4D7D-8AB6-9E50DA3B44FA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64606592"/>
        <c:axId val="64608128"/>
      </c:barChart>
      <c:catAx>
        <c:axId val="6460659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64608128"/>
        <c:crosses val="autoZero"/>
        <c:auto val="1"/>
        <c:lblAlgn val="ctr"/>
        <c:lblOffset val="100"/>
        <c:noMultiLvlLbl val="0"/>
      </c:catAx>
      <c:valAx>
        <c:axId val="6460812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64606592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fr-FR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203200" y="0"/>
            <a:ext cx="3778250" cy="6858001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3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5400">
                <a:effectLst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8" y="4402666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25773" y="6117336"/>
            <a:ext cx="857473" cy="365125"/>
          </a:xfrm>
        </p:spPr>
        <p:txBody>
          <a:bodyPr/>
          <a:lstStyle/>
          <a:p>
            <a:fld id="{93ECDBDE-AC0B-4E14-91ED-FA8EE7C53E09}" type="datetimeFigureOut">
              <a:rPr lang="fr-FR" smtClean="0"/>
              <a:pPr/>
              <a:t>04/03/2017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3733" y="6117336"/>
            <a:ext cx="3609438" cy="365125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117336"/>
            <a:ext cx="411480" cy="365125"/>
          </a:xfrm>
        </p:spPr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23" name="Freeform 12"/>
          <p:cNvSpPr/>
          <p:nvPr/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560388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771462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332816"/>
          </a:xfrm>
        </p:spPr>
        <p:txBody>
          <a:bodyPr anchor="ctr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4329" y="6108173"/>
            <a:ext cx="857473" cy="365125"/>
          </a:xfrm>
        </p:spPr>
        <p:txBody>
          <a:bodyPr/>
          <a:lstStyle/>
          <a:p>
            <a:fld id="{93ECDBDE-AC0B-4E14-91ED-FA8EE7C53E09}" type="datetimeFigureOut">
              <a:rPr lang="fr-FR" smtClean="0"/>
              <a:pPr/>
              <a:t>04/03/2017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2647" y="6108173"/>
            <a:ext cx="5314517" cy="365125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967" y="6108173"/>
            <a:ext cx="427833" cy="365125"/>
          </a:xfrm>
        </p:spPr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14648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5" y="2666998"/>
            <a:ext cx="6699805" cy="2360071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8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04/03/2017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3317" y="6116070"/>
            <a:ext cx="413483" cy="365125"/>
          </a:xfrm>
        </p:spPr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48233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04/03/2017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99827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1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6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04/03/2017</a:t>
            </a:fld>
            <a:endParaRPr lang="fr-F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77298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04/03/2017</a:t>
            </a:fld>
            <a:endParaRPr lang="fr-F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387381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04/03/2017</a:t>
            </a:fld>
            <a:endParaRPr lang="fr-F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43911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0"/>
            <a:ext cx="4681962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04/03/2017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42879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2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5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2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04/03/2017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2079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3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5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3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04/03/2017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81568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685800"/>
            <a:ext cx="751599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04/03/2017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355692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3" y="4343400"/>
            <a:ext cx="751599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04/03/2017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379388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04/03/2017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901912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04/03/2017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16717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1"/>
            <a:ext cx="7515991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4" y="3505200"/>
            <a:ext cx="7515992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04/03/2017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122476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04/03/2017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420042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3" y="685800"/>
            <a:ext cx="1328123" cy="5105400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4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CDBDE-AC0B-4E14-91ED-FA8EE7C53E09}" type="datetimeFigureOut">
              <a:rPr lang="fr-FR" smtClean="0"/>
              <a:pPr/>
              <a:t>04/03/2017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7555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2132013" cy="6858001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134" y="2667000"/>
            <a:ext cx="7704666" cy="3356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3ECDBDE-AC0B-4E14-91ED-FA8EE7C53E09}" type="datetimeFigureOut">
              <a:rPr lang="fr-FR" smtClean="0"/>
              <a:pPr/>
              <a:t>04/03/2017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4685438-868E-45B2-A83A-346AC54B09E0}" type="slidenum">
              <a:rPr lang="fr-FR" smtClean="0"/>
              <a:pPr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87961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5451" y="3501008"/>
            <a:ext cx="8533105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400" i="1" u="sng" cap="none" spc="0" dirty="0">
                <a:ln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ASSEMBLEE GENERALE</a:t>
            </a:r>
          </a:p>
          <a:p>
            <a:pPr algn="ctr"/>
            <a:r>
              <a:rPr lang="fr-FR" sz="5400" i="1" u="sng" dirty="0">
                <a:ln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rapport</a:t>
            </a:r>
            <a:endParaRPr lang="fr-FR" sz="5400" i="1" u="sng" cap="none" spc="0" dirty="0">
              <a:ln/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  <a:p>
            <a:pPr algn="ctr"/>
            <a:r>
              <a:rPr lang="fr-FR" sz="5400" i="1" u="sng" dirty="0">
                <a:ln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2016</a:t>
            </a:r>
          </a:p>
        </p:txBody>
      </p:sp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844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6651576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404664"/>
            <a:ext cx="7704667" cy="1224136"/>
          </a:xfrm>
        </p:spPr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82133" y="2033464"/>
            <a:ext cx="7704667" cy="4707904"/>
          </a:xfrm>
        </p:spPr>
        <p:txBody>
          <a:bodyPr>
            <a:normAutofit fontScale="25000" lnSpcReduction="20000"/>
          </a:bodyPr>
          <a:lstStyle/>
          <a:p>
            <a:r>
              <a:rPr lang="fr-FR" sz="5500" u="sng" dirty="0">
                <a:ln/>
                <a:latin typeface="Arial Rounded MT Bold" pitchFamily="34" charset="0"/>
              </a:rPr>
              <a:t>Ordre du jour : </a:t>
            </a:r>
          </a:p>
          <a:p>
            <a:endParaRPr lang="fr-FR" sz="5500" dirty="0">
              <a:ln/>
              <a:latin typeface="Arial Rounded MT Bold" pitchFamily="34" charset="0"/>
            </a:endParaRPr>
          </a:p>
          <a:p>
            <a:pPr indent="-285750">
              <a:buFont typeface="Wingdings" pitchFamily="2" charset="2"/>
              <a:buChar char="Ø"/>
            </a:pPr>
            <a:r>
              <a:rPr lang="fr-FR" sz="5500" i="1" dirty="0">
                <a:ln/>
                <a:latin typeface="Arial Rounded MT Bold" pitchFamily="34" charset="0"/>
              </a:rPr>
              <a:t>Accueil des participants : 		Le président, D Lefèvre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sz="5500" i="1" dirty="0">
                <a:ln/>
                <a:latin typeface="Arial Rounded MT Bold" pitchFamily="34" charset="0"/>
              </a:rPr>
              <a:t>Respects pour nos disparus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sz="5500" i="1" dirty="0">
                <a:ln/>
                <a:latin typeface="Arial Rounded MT Bold" pitchFamily="34" charset="0"/>
              </a:rPr>
              <a:t>Rapport moral : 			Le président, D Lefèvre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sz="5500" i="1" dirty="0">
                <a:ln/>
                <a:latin typeface="Arial Rounded MT Bold" pitchFamily="34" charset="0"/>
              </a:rPr>
              <a:t>Rapport financier 2016 : Quitus au trésorier	 G Leroy	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sz="5500" i="1" dirty="0">
                <a:ln/>
                <a:latin typeface="Arial Rounded MT Bold" pitchFamily="34" charset="0"/>
              </a:rPr>
              <a:t>Vote 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sz="5500" i="1" dirty="0">
                <a:ln/>
                <a:latin typeface="Arial Rounded MT Bold" pitchFamily="34" charset="0"/>
              </a:rPr>
              <a:t>Rapport des commissions	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sz="5500" i="1" dirty="0">
                <a:ln/>
                <a:latin typeface="Arial Rounded MT Bold" pitchFamily="34" charset="0"/>
              </a:rPr>
              <a:t>Résultats du vote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sz="5500" i="1" dirty="0">
                <a:ln/>
                <a:latin typeface="Arial Rounded MT Bold" pitchFamily="34" charset="0"/>
              </a:rPr>
              <a:t>Désignation du nouveau Président.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sz="5500" i="1" dirty="0">
                <a:ln/>
                <a:latin typeface="Arial Rounded MT Bold" pitchFamily="34" charset="0"/>
              </a:rPr>
              <a:t>Présentation du budget prévisionnel et vote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sz="5500" i="1" dirty="0">
                <a:ln/>
                <a:latin typeface="Arial Rounded MT Bold" pitchFamily="34" charset="0"/>
              </a:rPr>
              <a:t>Arbitrage : Denis Paquet.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sz="5500" i="1" dirty="0">
                <a:ln/>
                <a:latin typeface="Arial Rounded MT Bold" pitchFamily="34" charset="0"/>
              </a:rPr>
              <a:t>Questions diverses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sz="5500" i="1" dirty="0">
                <a:ln/>
                <a:latin typeface="Arial Rounded MT Bold" pitchFamily="34" charset="0"/>
              </a:rPr>
              <a:t>Félicitons nos champions: 		Vice Président, JL François</a:t>
            </a:r>
          </a:p>
          <a:p>
            <a:pPr indent="-285750">
              <a:buFont typeface="Wingdings" pitchFamily="2" charset="2"/>
              <a:buChar char="Ø"/>
            </a:pPr>
            <a:r>
              <a:rPr lang="fr-FR" sz="5500" i="1" dirty="0">
                <a:ln/>
                <a:latin typeface="Arial Rounded MT Bold" pitchFamily="34" charset="0"/>
              </a:rPr>
              <a:t>Les médailles de Ronde</a:t>
            </a:r>
          </a:p>
          <a:p>
            <a:pPr indent="-285750"/>
            <a:r>
              <a:rPr lang="fr-FR" sz="5500" dirty="0">
                <a:ln/>
                <a:latin typeface="Arial Rounded MT Bold" pitchFamily="34" charset="0"/>
              </a:rPr>
              <a:t>		</a:t>
            </a:r>
          </a:p>
          <a:p>
            <a:pPr indent="-285750">
              <a:buFont typeface="Wingdings" pitchFamily="2" charset="2"/>
              <a:buChar char="Ø"/>
            </a:pPr>
            <a:endParaRPr lang="fr-FR" sz="5500" dirty="0">
              <a:ln/>
              <a:latin typeface="Arial Rounded MT Bold" pitchFamily="34" charset="0"/>
            </a:endParaRPr>
          </a:p>
          <a:p>
            <a:r>
              <a:rPr lang="fr-FR" i="1" dirty="0">
                <a:ln/>
                <a:latin typeface="Arial Rounded MT Bold" pitchFamily="34" charset="0"/>
              </a:rPr>
              <a:t>Rapport</a:t>
            </a:r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916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97155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2086255" y="3717032"/>
            <a:ext cx="49714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400" b="1" i="1" dirty="0">
                <a:ln/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Rapport Moral</a:t>
            </a: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171599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700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fr-FR" dirty="0">
                <a:latin typeface="Arial Rounded MT Bold" panose="020F0704030504030204" pitchFamily="34" charset="0"/>
              </a:rPr>
              <a:t>En 2016</a:t>
            </a:r>
          </a:p>
          <a:p>
            <a:pPr algn="ctr"/>
            <a:r>
              <a:rPr lang="fr-FR" dirty="0">
                <a:latin typeface="Arial Rounded MT Bold" panose="020F0704030504030204" pitchFamily="34" charset="0"/>
              </a:rPr>
              <a:t>Quatre réunions du comité directeur</a:t>
            </a:r>
          </a:p>
          <a:p>
            <a:pPr algn="ctr"/>
            <a:r>
              <a:rPr lang="fr-FR" dirty="0">
                <a:latin typeface="Arial Rounded MT Bold" panose="020F0704030504030204" pitchFamily="34" charset="0"/>
              </a:rPr>
              <a:t>Site de la Ronde</a:t>
            </a:r>
          </a:p>
          <a:p>
            <a:pPr algn="ctr"/>
            <a:r>
              <a:rPr lang="fr-FR" dirty="0">
                <a:latin typeface="Arial Rounded MT Bold" panose="020F0704030504030204" pitchFamily="34" charset="0"/>
              </a:rPr>
              <a:t>La participation au bouquet de Soissons</a:t>
            </a:r>
          </a:p>
          <a:p>
            <a:pPr marL="0" indent="0" algn="ctr">
              <a:buNone/>
            </a:pPr>
            <a:r>
              <a:rPr lang="fr-FR" dirty="0">
                <a:latin typeface="Arial Rounded MT Bold" panose="020F0704030504030204" pitchFamily="34" charset="0"/>
              </a:rPr>
              <a:t>Succès de nos équipes en coupe  de Ligue par équipe de Ronde</a:t>
            </a:r>
          </a:p>
        </p:txBody>
      </p:sp>
    </p:spTree>
    <p:extLst>
      <p:ext uri="{BB962C8B-B14F-4D97-AF65-F5344CB8AC3E}">
        <p14:creationId xmlns:p14="http://schemas.microsoft.com/office/powerpoint/2010/main" val="6358899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99592" y="1844824"/>
            <a:ext cx="7704667" cy="593577"/>
          </a:xfrm>
        </p:spPr>
        <p:txBody>
          <a:bodyPr>
            <a:normAutofit/>
          </a:bodyPr>
          <a:lstStyle/>
          <a:p>
            <a:r>
              <a:rPr lang="fr-FR" sz="2400" i="1" dirty="0">
                <a:latin typeface="Arial Rounded MT Bold" panose="020F0704030504030204" pitchFamily="34" charset="0"/>
              </a:rPr>
              <a:t>Les subventions</a:t>
            </a: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805" y="-49696"/>
            <a:ext cx="914400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Espace réservé du contenu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t"/>
            <a:r>
              <a:rPr lang="fr-FR" sz="1800" dirty="0"/>
              <a:t>CNDS Comme chaque année, des réunions explicatives seront programmées.</a:t>
            </a:r>
          </a:p>
          <a:p>
            <a:pPr fontAlgn="t"/>
            <a:r>
              <a:rPr lang="fr-FR" sz="1800" dirty="0"/>
              <a:t>Les dossiers sont à faire sur internet.</a:t>
            </a:r>
          </a:p>
          <a:p>
            <a:pPr fontAlgn="t"/>
            <a:r>
              <a:rPr lang="fr-FR" sz="1800" dirty="0"/>
              <a:t>Conseil Départemental.</a:t>
            </a:r>
          </a:p>
          <a:p>
            <a:pPr fontAlgn="t"/>
            <a:r>
              <a:rPr lang="fr-FR" sz="1800" dirty="0"/>
              <a:t>Les dossiers seront sur le site </a:t>
            </a:r>
            <a:r>
              <a:rPr lang="fr-FR" sz="1800"/>
              <a:t>du département.</a:t>
            </a:r>
            <a:endParaRPr lang="fr-FR" sz="1800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179432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1556792"/>
            <a:ext cx="7704667" cy="1440160"/>
          </a:xfrm>
        </p:spPr>
        <p:txBody>
          <a:bodyPr>
            <a:normAutofit/>
          </a:bodyPr>
          <a:lstStyle/>
          <a:p>
            <a:r>
              <a:rPr lang="fr-FR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Projet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1805" y="-49696"/>
            <a:ext cx="9144000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Espace réservé du contenu 1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Le devenir des Rondes est incertain.</a:t>
            </a:r>
          </a:p>
          <a:p>
            <a:r>
              <a:rPr lang="fr-FR" dirty="0"/>
              <a:t>Nous ne savons toujours pas si les regroupements de clubs compagnies doit se faire autour des communautés de communes où suivant les affinités de chacun.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9512" y="2204864"/>
            <a:ext cx="8856984" cy="4320480"/>
          </a:xfrm>
        </p:spPr>
        <p:txBody>
          <a:bodyPr>
            <a:normAutofit/>
          </a:bodyPr>
          <a:lstStyle/>
          <a:p>
            <a:pPr marL="137160" indent="0" algn="ctr">
              <a:buNone/>
            </a:pPr>
            <a:r>
              <a:rPr lang="fr-FR" sz="4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EFFECTIF DE LA RONDE 2015</a:t>
            </a:r>
          </a:p>
          <a:p>
            <a:pPr marL="137160" indent="0" algn="ctr">
              <a:buNone/>
            </a:pPr>
            <a:endParaRPr lang="fr-FR" u="sng" dirty="0">
              <a:solidFill>
                <a:schemeClr val="bg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  <a:p>
            <a:pPr marL="137160" indent="0" algn="ctr">
              <a:buNone/>
            </a:pPr>
            <a:r>
              <a:rPr lang="fr-FR" sz="4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293 licenciés au 30 08 2016</a:t>
            </a:r>
          </a:p>
          <a:p>
            <a:pPr marL="137160" indent="0" algn="ctr">
              <a:buNone/>
            </a:pPr>
            <a:endParaRPr lang="fr-FR" sz="1600" dirty="0">
              <a:solidFill>
                <a:schemeClr val="bg1">
                  <a:lumMod val="85000"/>
                  <a:lumOff val="15000"/>
                </a:schemeClr>
              </a:solidFill>
              <a:latin typeface="Arial Rounded MT Bold" pitchFamily="34" charset="0"/>
            </a:endParaRPr>
          </a:p>
          <a:p>
            <a:pPr marL="137160" indent="0" algn="ctr">
              <a:buNone/>
            </a:pPr>
            <a:br>
              <a:rPr lang="fr-FR" sz="1600" dirty="0">
                <a:solidFill>
                  <a:schemeClr val="bg1">
                    <a:lumMod val="85000"/>
                    <a:lumOff val="15000"/>
                  </a:schemeClr>
                </a:solidFill>
                <a:latin typeface="Arial Rounded MT Bold" pitchFamily="34" charset="0"/>
              </a:rPr>
            </a:br>
            <a:endParaRPr lang="fr-FR" i="1" dirty="0">
              <a:solidFill>
                <a:schemeClr val="bg1">
                  <a:lumMod val="85000"/>
                  <a:lumOff val="15000"/>
                </a:schemeClr>
              </a:solidFill>
              <a:latin typeface="Arial Rounded MT Bold" pitchFamily="34" charset="0"/>
            </a:endParaRP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700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924458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971550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82133" y="2060848"/>
            <a:ext cx="7704667" cy="3938968"/>
          </a:xfrm>
        </p:spPr>
        <p:txBody>
          <a:bodyPr/>
          <a:lstStyle/>
          <a:p>
            <a:r>
              <a:rPr lang="fr-FR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Répartition des licences</a:t>
            </a:r>
          </a:p>
          <a:p>
            <a:pPr algn="ctr"/>
            <a:r>
              <a:rPr lang="fr-FR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Hommes   200</a:t>
            </a:r>
          </a:p>
          <a:p>
            <a:pPr algn="ctr"/>
            <a:r>
              <a:rPr lang="fr-FR" sz="2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Femmes       93</a:t>
            </a:r>
          </a:p>
          <a:p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Espace réservé du conten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6513250"/>
              </p:ext>
            </p:extLst>
          </p:nvPr>
        </p:nvGraphicFramePr>
        <p:xfrm>
          <a:off x="982663" y="2132856"/>
          <a:ext cx="7704137" cy="3858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457200"/>
            <a:ext cx="7704667" cy="1099592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315615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Rapport Financier</a:t>
            </a:r>
          </a:p>
          <a:p>
            <a:pPr algn="ctr"/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Quitus au Trésorier</a:t>
            </a:r>
          </a:p>
          <a:p>
            <a:pPr algn="ctr"/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Vote</a:t>
            </a:r>
          </a:p>
          <a:p>
            <a:pPr algn="ctr"/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Résultat du vote</a:t>
            </a:r>
          </a:p>
          <a:p>
            <a:pPr algn="ctr"/>
            <a:endParaRPr lang="fr-FR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/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Budget Prévisionnel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54662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667543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82133" y="2636912"/>
            <a:ext cx="7704667" cy="3332816"/>
          </a:xfrm>
        </p:spPr>
        <p:txBody>
          <a:bodyPr/>
          <a:lstStyle/>
          <a:p>
            <a:endParaRPr lang="fr-FR" dirty="0"/>
          </a:p>
          <a:p>
            <a:endParaRPr lang="fr-FR" dirty="0"/>
          </a:p>
          <a:p>
            <a:endParaRPr lang="fr-FR" dirty="0">
              <a:latin typeface="Arial Rounded MT Bold" panose="020F0704030504030204" pitchFamily="34" charset="0"/>
            </a:endParaRPr>
          </a:p>
          <a:p>
            <a:pPr algn="ctr"/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RAPPORT DES COMMISSIONS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844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739551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  <a:p>
            <a:endParaRPr lang="fr-FR" dirty="0"/>
          </a:p>
          <a:p>
            <a:pPr algn="ctr">
              <a:buNone/>
            </a:pPr>
            <a:endParaRPr lang="fr-FR" dirty="0"/>
          </a:p>
          <a:p>
            <a:pPr algn="ctr"/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RAPPORT DE LA COMMISION SPORTIVE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971549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fr-FR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CHAMPIONNAT D’HIVER</a:t>
            </a:r>
          </a:p>
          <a:p>
            <a:pPr algn="ctr"/>
            <a:endParaRPr lang="fr-FR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r>
              <a:rPr lang="fr-FR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14 équipes ont participées au championnat d’hiver 2016/2017</a:t>
            </a:r>
          </a:p>
          <a:p>
            <a:endParaRPr lang="fr-FR" dirty="0"/>
          </a:p>
          <a:p>
            <a:endParaRPr lang="fr-FR" dirty="0"/>
          </a:p>
          <a:p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2276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982133" y="1988840"/>
            <a:ext cx="7704667" cy="449560"/>
          </a:xfrm>
        </p:spPr>
        <p:txBody>
          <a:bodyPr>
            <a:normAutofit fontScale="90000"/>
          </a:bodyPr>
          <a:lstStyle/>
          <a:p>
            <a:pPr lvl="1"/>
            <a:br>
              <a:rPr lang="fr-FR" dirty="0"/>
            </a:br>
            <a:r>
              <a:rPr lang="fr-FR" dirty="0"/>
              <a:t>	</a:t>
            </a:r>
            <a:r>
              <a:rPr lang="fr-FR" b="1" dirty="0"/>
              <a:t>Groupe </a:t>
            </a:r>
            <a:r>
              <a:rPr lang="fr-FR" b="1" dirty="0">
                <a:latin typeface="Arial Rounded MT Bold" panose="020F0704030504030204" pitchFamily="34" charset="0"/>
              </a:rPr>
              <a:t>1</a:t>
            </a:r>
            <a:r>
              <a:rPr lang="fr-FR" dirty="0"/>
              <a:t>				</a:t>
            </a:r>
            <a:r>
              <a:rPr lang="fr-FR" b="1" dirty="0"/>
              <a:t>              </a:t>
            </a:r>
            <a:r>
              <a:rPr lang="fr-FR" b="1" dirty="0">
                <a:latin typeface="Arial Rounded MT Bold" panose="020F0704030504030204" pitchFamily="34" charset="0"/>
              </a:rPr>
              <a:t>Groupe 2</a:t>
            </a:r>
            <a:r>
              <a:rPr lang="fr-FR" dirty="0">
                <a:latin typeface="Arial Rounded MT Bold" panose="020F0704030504030204" pitchFamily="34" charset="0"/>
              </a:rPr>
              <a:t>	</a:t>
            </a:r>
          </a:p>
        </p:txBody>
      </p:sp>
      <p:graphicFrame>
        <p:nvGraphicFramePr>
          <p:cNvPr id="16" name="Espace réservé du contenu 15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331160995"/>
              </p:ext>
            </p:extLst>
          </p:nvPr>
        </p:nvGraphicFramePr>
        <p:xfrm>
          <a:off x="0" y="3573016"/>
          <a:ext cx="4499993" cy="2939110"/>
        </p:xfrm>
        <a:graphic>
          <a:graphicData uri="http://schemas.openxmlformats.org/drawingml/2006/table">
            <a:tbl>
              <a:tblPr>
                <a:tableStyleId>{E269D01E-BC32-4049-B463-5C60D7B0CCD2}</a:tableStyleId>
              </a:tblPr>
              <a:tblGrid>
                <a:gridCol w="696164">
                  <a:extLst>
                    <a:ext uri="{9D8B030D-6E8A-4147-A177-3AD203B41FA5}">
                      <a16:colId xmlns:a16="http://schemas.microsoft.com/office/drawing/2014/main" val="3289095763"/>
                    </a:ext>
                  </a:extLst>
                </a:gridCol>
                <a:gridCol w="1643588">
                  <a:extLst>
                    <a:ext uri="{9D8B030D-6E8A-4147-A177-3AD203B41FA5}">
                      <a16:colId xmlns:a16="http://schemas.microsoft.com/office/drawing/2014/main" val="903737115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1335084995"/>
                    </a:ext>
                  </a:extLst>
                </a:gridCol>
                <a:gridCol w="1080121">
                  <a:extLst>
                    <a:ext uri="{9D8B030D-6E8A-4147-A177-3AD203B41FA5}">
                      <a16:colId xmlns:a16="http://schemas.microsoft.com/office/drawing/2014/main" val="3291064919"/>
                    </a:ext>
                  </a:extLst>
                </a:gridCol>
              </a:tblGrid>
              <a:tr h="590414">
                <a:tc>
                  <a:txBody>
                    <a:bodyPr/>
                    <a:lstStyle/>
                    <a:p>
                      <a:r>
                        <a:rPr lang="fr-FR" dirty="0"/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Le Plessis Brion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/>
                          <a:latin typeface="Arial Rounded MT Bold" panose="020F0704030504030204" pitchFamily="34" charset="0"/>
                        </a:rPr>
                        <a:t>183</a:t>
                      </a:r>
                      <a:endParaRPr lang="fr-FR" sz="1600" b="1" i="1" dirty="0">
                        <a:solidFill>
                          <a:schemeClr val="tx1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/>
                          <a:latin typeface="Arial Rounded MT Bold" panose="020F0704030504030204" pitchFamily="34" charset="0"/>
                        </a:rPr>
                        <a:t>16</a:t>
                      </a:r>
                      <a:endParaRPr lang="fr-FR" sz="1600" b="1" i="1" dirty="0">
                        <a:solidFill>
                          <a:schemeClr val="tx1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2306647"/>
                  </a:ext>
                </a:extLst>
              </a:tr>
              <a:tr h="590414">
                <a:tc>
                  <a:txBody>
                    <a:bodyPr/>
                    <a:lstStyle/>
                    <a:p>
                      <a:r>
                        <a:rPr lang="fr-FR" dirty="0"/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Cuise la Motte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/>
                          <a:latin typeface="Arial Rounded MT Bold" panose="020F0704030504030204" pitchFamily="34" charset="0"/>
                        </a:rPr>
                        <a:t>139</a:t>
                      </a:r>
                      <a:endParaRPr lang="fr-FR" sz="1600" b="1" i="1" dirty="0">
                        <a:solidFill>
                          <a:schemeClr val="tx1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/>
                          <a:latin typeface="Arial Rounded MT Bold" panose="020F0704030504030204" pitchFamily="34" charset="0"/>
                        </a:rPr>
                        <a:t>16</a:t>
                      </a:r>
                      <a:endParaRPr lang="fr-FR" sz="1600" b="1" i="1" dirty="0">
                        <a:solidFill>
                          <a:schemeClr val="tx1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9665538"/>
                  </a:ext>
                </a:extLst>
              </a:tr>
              <a:tr h="876611">
                <a:tc>
                  <a:txBody>
                    <a:bodyPr/>
                    <a:lstStyle/>
                    <a:p>
                      <a:r>
                        <a:rPr lang="fr-FR" dirty="0"/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La Saint Sébastien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/>
                          <a:latin typeface="Arial Rounded MT Bold" panose="020F0704030504030204" pitchFamily="34" charset="0"/>
                        </a:rPr>
                        <a:t>108</a:t>
                      </a:r>
                      <a:endParaRPr lang="fr-FR" sz="1600" b="1" i="1" dirty="0">
                        <a:solidFill>
                          <a:schemeClr val="tx1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solidFill>
                            <a:schemeClr val="bg1"/>
                          </a:solidFill>
                          <a:effectLst/>
                          <a:latin typeface="Arial Rounded MT Bold" panose="020F0704030504030204" pitchFamily="34" charset="0"/>
                        </a:rPr>
                        <a:t>9</a:t>
                      </a:r>
                    </a:p>
                  </a:txBody>
                  <a:tcPr marL="38367" marR="38367" marT="22196" marB="22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4668867"/>
                  </a:ext>
                </a:extLst>
              </a:tr>
              <a:tr h="832005">
                <a:tc>
                  <a:txBody>
                    <a:bodyPr/>
                    <a:lstStyle/>
                    <a:p>
                      <a:r>
                        <a:rPr lang="fr-FR" dirty="0"/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Choisy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/>
                          <a:latin typeface="Arial Rounded MT Bold" panose="020F0704030504030204" pitchFamily="34" charset="0"/>
                        </a:rPr>
                        <a:t>92</a:t>
                      </a:r>
                      <a:endParaRPr lang="fr-FR" sz="1600" b="1" i="1" dirty="0">
                        <a:solidFill>
                          <a:schemeClr val="tx1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b="1" i="1" dirty="0">
                          <a:effectLst/>
                          <a:latin typeface="Arial Rounded MT Bold" panose="020F0704030504030204" pitchFamily="34" charset="0"/>
                        </a:rPr>
                        <a:t>7</a:t>
                      </a:r>
                      <a:endParaRPr lang="fr-FR" sz="1600" b="1" i="1" dirty="0">
                        <a:solidFill>
                          <a:schemeClr val="tx1"/>
                        </a:solidFill>
                        <a:effectLst/>
                        <a:latin typeface="Arial Rounded MT Bold" panose="020F0704030504030204" pitchFamily="34" charset="0"/>
                      </a:endParaRPr>
                    </a:p>
                  </a:txBody>
                  <a:tcPr marL="38367" marR="38367" marT="22196" marB="22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4177589"/>
                  </a:ext>
                </a:extLst>
              </a:tr>
            </a:tbl>
          </a:graphicData>
        </a:graphic>
      </p:graphicFrame>
      <p:graphicFrame>
        <p:nvGraphicFramePr>
          <p:cNvPr id="17" name="Espace réservé du contenu 1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370551205"/>
              </p:ext>
            </p:extLst>
          </p:nvPr>
        </p:nvGraphicFramePr>
        <p:xfrm>
          <a:off x="4499993" y="2667000"/>
          <a:ext cx="4644010" cy="3795460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720079">
                  <a:extLst>
                    <a:ext uri="{9D8B030D-6E8A-4147-A177-3AD203B41FA5}">
                      <a16:colId xmlns:a16="http://schemas.microsoft.com/office/drawing/2014/main" val="1542516761"/>
                    </a:ext>
                  </a:extLst>
                </a:gridCol>
                <a:gridCol w="1637929">
                  <a:extLst>
                    <a:ext uri="{9D8B030D-6E8A-4147-A177-3AD203B41FA5}">
                      <a16:colId xmlns:a16="http://schemas.microsoft.com/office/drawing/2014/main" val="51641849"/>
                    </a:ext>
                  </a:extLst>
                </a:gridCol>
                <a:gridCol w="1143001">
                  <a:extLst>
                    <a:ext uri="{9D8B030D-6E8A-4147-A177-3AD203B41FA5}">
                      <a16:colId xmlns:a16="http://schemas.microsoft.com/office/drawing/2014/main" val="2151477160"/>
                    </a:ext>
                  </a:extLst>
                </a:gridCol>
                <a:gridCol w="1143001">
                  <a:extLst>
                    <a:ext uri="{9D8B030D-6E8A-4147-A177-3AD203B41FA5}">
                      <a16:colId xmlns:a16="http://schemas.microsoft.com/office/drawing/2014/main" val="1830736833"/>
                    </a:ext>
                  </a:extLst>
                </a:gridCol>
              </a:tblGrid>
              <a:tr h="906016">
                <a:tc>
                  <a:txBody>
                    <a:bodyPr/>
                    <a:lstStyle/>
                    <a:p>
                      <a:r>
                        <a:rPr lang="fr-FR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endParaRPr lang="fr-FR" sz="16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anose="020F0704030504030204" pitchFamily="34" charset="0"/>
                      </a:endParaRPr>
                    </a:p>
                  </a:txBody>
                  <a:tcPr marL="36027" marR="36027" marT="22196" marB="22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Équipe</a:t>
                      </a:r>
                      <a:endParaRPr lang="fr-FR" sz="16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anose="020F0704030504030204" pitchFamily="34" charset="0"/>
                      </a:endParaRPr>
                    </a:p>
                  </a:txBody>
                  <a:tcPr marL="36027" marR="36027" marT="22196" marB="22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Score</a:t>
                      </a:r>
                      <a:endParaRPr lang="fr-FR" sz="16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anose="020F0704030504030204" pitchFamily="34" charset="0"/>
                      </a:endParaRPr>
                    </a:p>
                  </a:txBody>
                  <a:tcPr marL="36027" marR="36027" marT="22196" marB="22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Pts</a:t>
                      </a:r>
                      <a:endParaRPr lang="fr-FR" sz="16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anose="020F0704030504030204" pitchFamily="34" charset="0"/>
                      </a:endParaRPr>
                    </a:p>
                  </a:txBody>
                  <a:tcPr marL="36027" marR="36027" marT="22196" marB="22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7047462"/>
                  </a:ext>
                </a:extLst>
              </a:tr>
              <a:tr h="578768">
                <a:tc>
                  <a:txBody>
                    <a:bodyPr/>
                    <a:lstStyle/>
                    <a:p>
                      <a:r>
                        <a:rPr lang="fr-FR" dirty="0"/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Rethondes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180</a:t>
                      </a:r>
                      <a:endParaRPr lang="fr-FR" sz="16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anose="020F0704030504030204" pitchFamily="34" charset="0"/>
                      </a:endParaRPr>
                    </a:p>
                  </a:txBody>
                  <a:tcPr marL="36027" marR="36027" marT="22196" marB="22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15</a:t>
                      </a:r>
                      <a:endParaRPr lang="fr-FR" sz="16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anose="020F0704030504030204" pitchFamily="34" charset="0"/>
                      </a:endParaRPr>
                    </a:p>
                  </a:txBody>
                  <a:tcPr marL="36027" marR="36027" marT="22196" marB="22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3378187"/>
                  </a:ext>
                </a:extLst>
              </a:tr>
              <a:tr h="1080116">
                <a:tc>
                  <a:txBody>
                    <a:bodyPr/>
                    <a:lstStyle/>
                    <a:p>
                      <a:r>
                        <a:rPr lang="fr-FR" dirty="0"/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Choisy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130</a:t>
                      </a:r>
                      <a:endParaRPr lang="fr-FR" sz="16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anose="020F0704030504030204" pitchFamily="34" charset="0"/>
                      </a:endParaRPr>
                    </a:p>
                  </a:txBody>
                  <a:tcPr marL="36027" marR="36027" marT="22196" marB="22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14</a:t>
                      </a:r>
                      <a:endParaRPr lang="fr-FR" sz="16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anose="020F0704030504030204" pitchFamily="34" charset="0"/>
                      </a:endParaRPr>
                    </a:p>
                  </a:txBody>
                  <a:tcPr marL="36027" marR="36027" marT="22196" marB="22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2071522"/>
                  </a:ext>
                </a:extLst>
              </a:tr>
              <a:tr h="615280">
                <a:tc>
                  <a:txBody>
                    <a:bodyPr/>
                    <a:lstStyle/>
                    <a:p>
                      <a:r>
                        <a:rPr lang="fr-FR"/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err="1"/>
                        <a:t>Larbroye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119</a:t>
                      </a:r>
                      <a:endParaRPr lang="fr-FR" sz="16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anose="020F0704030504030204" pitchFamily="34" charset="0"/>
                      </a:endParaRPr>
                    </a:p>
                  </a:txBody>
                  <a:tcPr marL="36027" marR="36027" marT="22196" marB="22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12</a:t>
                      </a:r>
                      <a:endParaRPr lang="fr-FR" sz="16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anose="020F0704030504030204" pitchFamily="34" charset="0"/>
                      </a:endParaRPr>
                    </a:p>
                  </a:txBody>
                  <a:tcPr marL="36027" marR="36027" marT="22196" marB="22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89515494"/>
                  </a:ext>
                </a:extLst>
              </a:tr>
              <a:tr h="615280">
                <a:tc>
                  <a:txBody>
                    <a:bodyPr/>
                    <a:lstStyle/>
                    <a:p>
                      <a:r>
                        <a:rPr lang="fr-FR" dirty="0"/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err="1"/>
                        <a:t>Carlepont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89</a:t>
                      </a:r>
                      <a:endParaRPr lang="fr-FR" sz="16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anose="020F0704030504030204" pitchFamily="34" charset="0"/>
                      </a:endParaRPr>
                    </a:p>
                  </a:txBody>
                  <a:tcPr marL="36027" marR="36027" marT="22196" marB="22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</a:t>
                      </a:r>
                      <a:endParaRPr lang="fr-FR" sz="16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anose="020F0704030504030204" pitchFamily="34" charset="0"/>
                      </a:endParaRPr>
                    </a:p>
                  </a:txBody>
                  <a:tcPr marL="36027" marR="36027" marT="22196" marB="22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8128459"/>
                  </a:ext>
                </a:extLst>
              </a:tr>
            </a:tbl>
          </a:graphicData>
        </a:graphic>
      </p:graphicFrame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038"/>
            <a:ext cx="9144000" cy="1749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1484564"/>
              </p:ext>
            </p:extLst>
          </p:nvPr>
        </p:nvGraphicFramePr>
        <p:xfrm>
          <a:off x="1" y="2667000"/>
          <a:ext cx="4499992" cy="906016"/>
        </p:xfrm>
        <a:graphic>
          <a:graphicData uri="http://schemas.openxmlformats.org/drawingml/2006/table">
            <a:tbl>
              <a:tblPr>
                <a:tableStyleId>{E269D01E-BC32-4049-B463-5C60D7B0CCD2}</a:tableStyleId>
              </a:tblPr>
              <a:tblGrid>
                <a:gridCol w="697748">
                  <a:extLst>
                    <a:ext uri="{9D8B030D-6E8A-4147-A177-3AD203B41FA5}">
                      <a16:colId xmlns:a16="http://schemas.microsoft.com/office/drawing/2014/main" val="2679922498"/>
                    </a:ext>
                  </a:extLst>
                </a:gridCol>
                <a:gridCol w="1587134">
                  <a:extLst>
                    <a:ext uri="{9D8B030D-6E8A-4147-A177-3AD203B41FA5}">
                      <a16:colId xmlns:a16="http://schemas.microsoft.com/office/drawing/2014/main" val="3688793070"/>
                    </a:ext>
                  </a:extLst>
                </a:gridCol>
                <a:gridCol w="1107555">
                  <a:extLst>
                    <a:ext uri="{9D8B030D-6E8A-4147-A177-3AD203B41FA5}">
                      <a16:colId xmlns:a16="http://schemas.microsoft.com/office/drawing/2014/main" val="3679543817"/>
                    </a:ext>
                  </a:extLst>
                </a:gridCol>
                <a:gridCol w="1107555">
                  <a:extLst>
                    <a:ext uri="{9D8B030D-6E8A-4147-A177-3AD203B41FA5}">
                      <a16:colId xmlns:a16="http://schemas.microsoft.com/office/drawing/2014/main" val="86106868"/>
                    </a:ext>
                  </a:extLst>
                </a:gridCol>
              </a:tblGrid>
              <a:tr h="906016">
                <a:tc>
                  <a:txBody>
                    <a:bodyPr/>
                    <a:lstStyle/>
                    <a:p>
                      <a:r>
                        <a:rPr lang="fr-FR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endParaRPr lang="fr-FR" sz="16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anose="020F0704030504030204" pitchFamily="34" charset="0"/>
                      </a:endParaRPr>
                    </a:p>
                  </a:txBody>
                  <a:tcPr marL="36027" marR="36027" marT="22196" marB="22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Équipe</a:t>
                      </a:r>
                      <a:endParaRPr lang="fr-FR" sz="16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anose="020F0704030504030204" pitchFamily="34" charset="0"/>
                      </a:endParaRPr>
                    </a:p>
                  </a:txBody>
                  <a:tcPr marL="36027" marR="36027" marT="22196" marB="22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Score</a:t>
                      </a:r>
                      <a:endParaRPr lang="fr-FR" sz="16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anose="020F0704030504030204" pitchFamily="34" charset="0"/>
                      </a:endParaRPr>
                    </a:p>
                  </a:txBody>
                  <a:tcPr marL="36027" marR="36027" marT="22196" marB="22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Pts</a:t>
                      </a:r>
                      <a:endParaRPr lang="fr-FR" sz="16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anose="020F0704030504030204" pitchFamily="34" charset="0"/>
                      </a:endParaRPr>
                    </a:p>
                  </a:txBody>
                  <a:tcPr marL="36027" marR="36027" marT="22196" marB="2219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913176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1700808"/>
            <a:ext cx="7704667" cy="737592"/>
          </a:xfrm>
        </p:spPr>
        <p:txBody>
          <a:bodyPr/>
          <a:lstStyle/>
          <a:p>
            <a:pPr algn="l"/>
            <a:r>
              <a:rPr lang="fr-FR"/>
              <a:t>Groupe 3                     </a:t>
            </a:r>
            <a:r>
              <a:rPr lang="fr-FR" dirty="0"/>
              <a:t>Groupe 4</a:t>
            </a:r>
          </a:p>
        </p:txBody>
      </p:sp>
      <p:graphicFrame>
        <p:nvGraphicFramePr>
          <p:cNvPr id="5" name="Espace réservé du contenu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66406445"/>
              </p:ext>
            </p:extLst>
          </p:nvPr>
        </p:nvGraphicFramePr>
        <p:xfrm>
          <a:off x="251521" y="2636912"/>
          <a:ext cx="4320480" cy="3456383"/>
        </p:xfrm>
        <a:graphic>
          <a:graphicData uri="http://schemas.openxmlformats.org/drawingml/2006/table">
            <a:tbl>
              <a:tblPr>
                <a:tableStyleId>{638B1855-1B75-4FBE-930C-398BA8C253C6}</a:tableStyleId>
              </a:tblPr>
              <a:tblGrid>
                <a:gridCol w="249257">
                  <a:extLst>
                    <a:ext uri="{9D8B030D-6E8A-4147-A177-3AD203B41FA5}">
                      <a16:colId xmlns:a16="http://schemas.microsoft.com/office/drawing/2014/main" val="1724197107"/>
                    </a:ext>
                  </a:extLst>
                </a:gridCol>
                <a:gridCol w="1525225">
                  <a:extLst>
                    <a:ext uri="{9D8B030D-6E8A-4147-A177-3AD203B41FA5}">
                      <a16:colId xmlns:a16="http://schemas.microsoft.com/office/drawing/2014/main" val="1320535834"/>
                    </a:ext>
                  </a:extLst>
                </a:gridCol>
                <a:gridCol w="1182568">
                  <a:extLst>
                    <a:ext uri="{9D8B030D-6E8A-4147-A177-3AD203B41FA5}">
                      <a16:colId xmlns:a16="http://schemas.microsoft.com/office/drawing/2014/main" val="2894892110"/>
                    </a:ext>
                  </a:extLst>
                </a:gridCol>
                <a:gridCol w="1363430">
                  <a:extLst>
                    <a:ext uri="{9D8B030D-6E8A-4147-A177-3AD203B41FA5}">
                      <a16:colId xmlns:a16="http://schemas.microsoft.com/office/drawing/2014/main" val="2483251402"/>
                    </a:ext>
                  </a:extLst>
                </a:gridCol>
              </a:tblGrid>
              <a:tr h="946812">
                <a:tc>
                  <a:txBody>
                    <a:bodyPr/>
                    <a:lstStyle/>
                    <a:p>
                      <a:endParaRPr lang="fr-FR" sz="1800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 Rounded MT Bold" panose="020F07040305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8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Équipe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8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Score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8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Pts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62140248"/>
                  </a:ext>
                </a:extLst>
              </a:tr>
              <a:tr h="923401">
                <a:tc>
                  <a:txBody>
                    <a:bodyPr/>
                    <a:lstStyle/>
                    <a:p>
                      <a:r>
                        <a:rPr lang="fr-FR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Tracy le Mont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8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99</a:t>
                      </a:r>
                    </a:p>
                  </a:txBody>
                  <a:tcPr anchor="ctr"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38023344"/>
                  </a:ext>
                </a:extLst>
              </a:tr>
              <a:tr h="662769">
                <a:tc>
                  <a:txBody>
                    <a:bodyPr/>
                    <a:lstStyle/>
                    <a:p>
                      <a:r>
                        <a:rPr lang="fr-FR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dirty="0" err="1"/>
                        <a:t>Compiegne</a:t>
                      </a:r>
                      <a:endParaRPr lang="fr-FR" dirty="0"/>
                    </a:p>
                  </a:txBody>
                  <a:tcPr anchor="ctr">
                    <a:lnR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106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8</a:t>
                      </a:r>
                    </a:p>
                  </a:txBody>
                  <a:tcPr anchor="ctr">
                    <a:lnL>
                      <a:noFill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640054077"/>
                  </a:ext>
                </a:extLst>
              </a:tr>
              <a:tr h="923401">
                <a:tc>
                  <a:txBody>
                    <a:bodyPr/>
                    <a:lstStyle/>
                    <a:p>
                      <a:r>
                        <a:rPr lang="fr-FR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Pontoise les Noyon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8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54</a:t>
                      </a:r>
                    </a:p>
                  </a:txBody>
                  <a:tcPr anchor="ctr">
                    <a:lnT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32842950"/>
                  </a:ext>
                </a:extLst>
              </a:tr>
            </a:tbl>
          </a:graphicData>
        </a:graphic>
      </p:graphicFrame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leau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2207851"/>
              </p:ext>
            </p:extLst>
          </p:nvPr>
        </p:nvGraphicFramePr>
        <p:xfrm>
          <a:off x="4572001" y="2666999"/>
          <a:ext cx="4464495" cy="3426296"/>
        </p:xfrm>
        <a:graphic>
          <a:graphicData uri="http://schemas.openxmlformats.org/drawingml/2006/table">
            <a:tbl>
              <a:tblPr>
                <a:tableStyleId>{638B1855-1B75-4FBE-930C-398BA8C253C6}</a:tableStyleId>
              </a:tblPr>
              <a:tblGrid>
                <a:gridCol w="1488165">
                  <a:extLst>
                    <a:ext uri="{9D8B030D-6E8A-4147-A177-3AD203B41FA5}">
                      <a16:colId xmlns:a16="http://schemas.microsoft.com/office/drawing/2014/main" val="2796606036"/>
                    </a:ext>
                  </a:extLst>
                </a:gridCol>
                <a:gridCol w="1488165">
                  <a:extLst>
                    <a:ext uri="{9D8B030D-6E8A-4147-A177-3AD203B41FA5}">
                      <a16:colId xmlns:a16="http://schemas.microsoft.com/office/drawing/2014/main" val="4277337932"/>
                    </a:ext>
                  </a:extLst>
                </a:gridCol>
                <a:gridCol w="1488165">
                  <a:extLst>
                    <a:ext uri="{9D8B030D-6E8A-4147-A177-3AD203B41FA5}">
                      <a16:colId xmlns:a16="http://schemas.microsoft.com/office/drawing/2014/main" val="1728121795"/>
                    </a:ext>
                  </a:extLst>
                </a:gridCol>
              </a:tblGrid>
              <a:tr h="910360">
                <a:tc>
                  <a:txBody>
                    <a:bodyPr/>
                    <a:lstStyle/>
                    <a:p>
                      <a:r>
                        <a:rPr lang="fr-FR" sz="18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Équipe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800" b="1" i="1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Score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8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Pts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8021226"/>
                  </a:ext>
                </a:extLst>
              </a:tr>
              <a:tr h="887851">
                <a:tc>
                  <a:txBody>
                    <a:bodyPr/>
                    <a:lstStyle/>
                    <a:p>
                      <a:r>
                        <a:rPr lang="fr-FR" dirty="0"/>
                        <a:t>Pierrefonds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8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100</a:t>
                      </a:r>
                    </a:p>
                  </a:txBody>
                  <a:tcPr anchor="ctr"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78877823"/>
                  </a:ext>
                </a:extLst>
              </a:tr>
              <a:tr h="740234">
                <a:tc>
                  <a:txBody>
                    <a:bodyPr/>
                    <a:lstStyle/>
                    <a:p>
                      <a:r>
                        <a:rPr lang="fr-FR" dirty="0" err="1"/>
                        <a:t>Blérancourt</a:t>
                      </a:r>
                      <a:endParaRPr lang="fr-FR" dirty="0"/>
                    </a:p>
                  </a:txBody>
                  <a:tcPr anchor="ctr">
                    <a:lnR>
                      <a:noFill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87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8</a:t>
                      </a:r>
                    </a:p>
                  </a:txBody>
                  <a:tcPr anchor="ctr">
                    <a:lnL>
                      <a:noFill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313391244"/>
                  </a:ext>
                </a:extLst>
              </a:tr>
              <a:tr h="887851">
                <a:tc>
                  <a:txBody>
                    <a:bodyPr/>
                    <a:lstStyle/>
                    <a:p>
                      <a:r>
                        <a:rPr lang="fr-FR" dirty="0"/>
                        <a:t>Cuise la Motte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fr-FR" sz="18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74</a:t>
                      </a:r>
                    </a:p>
                  </a:txBody>
                  <a:tcPr anchor="ctr">
                    <a:lnT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fr-FR" sz="1800" b="1" i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 Rounded MT Bold" panose="020F0704030504030204" pitchFamily="34" charset="0"/>
                        </a:rPr>
                        <a:t>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4319873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1772815"/>
            <a:ext cx="7704667" cy="665585"/>
          </a:xfrm>
        </p:spPr>
        <p:txBody>
          <a:bodyPr>
            <a:normAutofit/>
          </a:bodyPr>
          <a:lstStyle/>
          <a:p>
            <a:r>
              <a:rPr lang="fr-FR" sz="2400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Coupe de Ligue par équipe de Ronde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i="1" dirty="0">
                <a:latin typeface="Arial Rounded MT Bold" panose="020F0704030504030204" pitchFamily="34" charset="0"/>
              </a:rPr>
              <a:t>Equipe jeunes termine </a:t>
            </a:r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1ère</a:t>
            </a:r>
          </a:p>
          <a:p>
            <a:endParaRPr lang="fr-FR" dirty="0"/>
          </a:p>
          <a:p>
            <a:r>
              <a:rPr lang="fr-FR" dirty="0"/>
              <a:t>BISSONIER Jeanne</a:t>
            </a:r>
          </a:p>
          <a:p>
            <a:r>
              <a:rPr lang="fr-FR" dirty="0"/>
              <a:t>BUCHET Ophélie </a:t>
            </a:r>
          </a:p>
          <a:p>
            <a:r>
              <a:rPr lang="fr-FR" dirty="0"/>
              <a:t>GILLOT Thomas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3361300"/>
            <a:ext cx="1743603" cy="1555416"/>
          </a:xfrm>
          <a:prstGeom prst="rect">
            <a:avLst/>
          </a:prstGeom>
        </p:spPr>
      </p:pic>
      <p:sp>
        <p:nvSpPr>
          <p:cNvPr id="9" name="Parchemin vertical 8"/>
          <p:cNvSpPr/>
          <p:nvPr/>
        </p:nvSpPr>
        <p:spPr>
          <a:xfrm>
            <a:off x="4822171" y="5484632"/>
            <a:ext cx="2592288" cy="1224136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Super les  jeunes!</a:t>
            </a:r>
          </a:p>
        </p:txBody>
      </p:sp>
    </p:spTree>
    <p:extLst>
      <p:ext uri="{BB962C8B-B14F-4D97-AF65-F5344CB8AC3E}">
        <p14:creationId xmlns:p14="http://schemas.microsoft.com/office/powerpoint/2010/main" val="42201441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1772815"/>
            <a:ext cx="7704667" cy="665585"/>
          </a:xfrm>
        </p:spPr>
        <p:txBody>
          <a:bodyPr>
            <a:normAutofit/>
          </a:bodyPr>
          <a:lstStyle/>
          <a:p>
            <a:r>
              <a:rPr lang="fr-FR" sz="2400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Coupe de Ligue par équipe de Ronde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82133" y="2636912"/>
            <a:ext cx="7704667" cy="3332816"/>
          </a:xfrm>
        </p:spPr>
        <p:txBody>
          <a:bodyPr/>
          <a:lstStyle/>
          <a:p>
            <a:r>
              <a:rPr lang="fr-FR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Equipe Dames        Termine seconde</a:t>
            </a:r>
          </a:p>
          <a:p>
            <a:r>
              <a:rPr lang="fr-FR" dirty="0">
                <a:solidFill>
                  <a:srgbClr val="000000"/>
                </a:solidFill>
              </a:rPr>
              <a:t> PAQUET Sabine </a:t>
            </a:r>
          </a:p>
          <a:p>
            <a:r>
              <a:rPr lang="fr-FR" dirty="0">
                <a:solidFill>
                  <a:srgbClr val="000000"/>
                </a:solidFill>
              </a:rPr>
              <a:t>HAUET Amandine</a:t>
            </a:r>
          </a:p>
          <a:p>
            <a:r>
              <a:rPr lang="fr-FR" dirty="0">
                <a:solidFill>
                  <a:srgbClr val="000000"/>
                </a:solidFill>
              </a:rPr>
              <a:t>CHARPENTIER Annie</a:t>
            </a:r>
          </a:p>
          <a:p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916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8224" y="3033772"/>
            <a:ext cx="1872208" cy="1866447"/>
          </a:xfrm>
          <a:prstGeom prst="rect">
            <a:avLst/>
          </a:prstGeom>
        </p:spPr>
      </p:pic>
      <p:sp>
        <p:nvSpPr>
          <p:cNvPr id="6" name="Rectangle à coins arrondis 5"/>
          <p:cNvSpPr/>
          <p:nvPr/>
        </p:nvSpPr>
        <p:spPr>
          <a:xfrm>
            <a:off x="4355976" y="5157193"/>
            <a:ext cx="2664296" cy="17269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rgbClr val="FFFF00"/>
                </a:solidFill>
              </a:rPr>
              <a:t>Alors rendez vous en 2017</a:t>
            </a:r>
          </a:p>
          <a:p>
            <a:pPr algn="ctr"/>
            <a:r>
              <a:rPr lang="fr-FR" dirty="0">
                <a:solidFill>
                  <a:srgbClr val="FFFF00"/>
                </a:solidFill>
              </a:rPr>
              <a:t>Amusement, décontraction et un podium</a:t>
            </a:r>
          </a:p>
        </p:txBody>
      </p:sp>
    </p:spTree>
    <p:extLst>
      <p:ext uri="{BB962C8B-B14F-4D97-AF65-F5344CB8AC3E}">
        <p14:creationId xmlns:p14="http://schemas.microsoft.com/office/powerpoint/2010/main" val="18007690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1772815"/>
            <a:ext cx="7704667" cy="720081"/>
          </a:xfrm>
        </p:spPr>
        <p:txBody>
          <a:bodyPr>
            <a:normAutofit/>
          </a:bodyPr>
          <a:lstStyle/>
          <a:p>
            <a:r>
              <a:rPr lang="fr-FR" sz="2400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Coupe de Ligue par équipe de Ronde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Equipe Hommes   termine 2ème</a:t>
            </a:r>
          </a:p>
          <a:p>
            <a:r>
              <a:rPr lang="fr-FR" dirty="0"/>
              <a:t> SAVREU Dimitri</a:t>
            </a:r>
          </a:p>
          <a:p>
            <a:r>
              <a:rPr lang="fr-FR" dirty="0"/>
              <a:t> PASQUOTTO Philippe St Sébastien</a:t>
            </a:r>
          </a:p>
          <a:p>
            <a:r>
              <a:rPr lang="fr-FR" dirty="0"/>
              <a:t> HAUET Stéphane</a:t>
            </a:r>
          </a:p>
          <a:p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916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Smiley Tag :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975" y="5325200"/>
            <a:ext cx="1912050" cy="1532800"/>
          </a:xfrm>
          <a:prstGeom prst="rect">
            <a:avLst/>
          </a:prstGeom>
        </p:spPr>
      </p:pic>
      <p:sp>
        <p:nvSpPr>
          <p:cNvPr id="6" name="Bulle ronde 5"/>
          <p:cNvSpPr/>
          <p:nvPr/>
        </p:nvSpPr>
        <p:spPr>
          <a:xfrm>
            <a:off x="5436096" y="4509120"/>
            <a:ext cx="2952328" cy="149069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rgbClr val="FFFF00"/>
                </a:solidFill>
              </a:rPr>
              <a:t>Sur le podium en argent cela est sympa.</a:t>
            </a:r>
          </a:p>
        </p:txBody>
      </p:sp>
    </p:spTree>
    <p:extLst>
      <p:ext uri="{BB962C8B-B14F-4D97-AF65-F5344CB8AC3E}">
        <p14:creationId xmlns:p14="http://schemas.microsoft.com/office/powerpoint/2010/main" val="41261047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1772815"/>
            <a:ext cx="7704667" cy="720081"/>
          </a:xfrm>
        </p:spPr>
        <p:txBody>
          <a:bodyPr>
            <a:normAutofit/>
          </a:bodyPr>
          <a:lstStyle/>
          <a:p>
            <a:r>
              <a:rPr lang="fr-FR" sz="2400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Coupe de Ligue par équipe de Ronde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Equipe Hommes  2  termine 6ème</a:t>
            </a:r>
          </a:p>
          <a:p>
            <a:r>
              <a:rPr lang="fr-FR" dirty="0"/>
              <a:t> DUMONT Bruno</a:t>
            </a:r>
          </a:p>
          <a:p>
            <a:r>
              <a:rPr lang="fr-FR" dirty="0"/>
              <a:t> BEUSNEL Romain</a:t>
            </a:r>
          </a:p>
          <a:p>
            <a:r>
              <a:rPr lang="fr-FR" dirty="0"/>
              <a:t> CHARPENTIER Edgard</a:t>
            </a:r>
          </a:p>
          <a:p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916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Smiley Tag :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975" y="5325200"/>
            <a:ext cx="1912050" cy="1532800"/>
          </a:xfrm>
          <a:prstGeom prst="rect">
            <a:avLst/>
          </a:prstGeom>
        </p:spPr>
      </p:pic>
      <p:sp>
        <p:nvSpPr>
          <p:cNvPr id="6" name="Bulle ronde 5"/>
          <p:cNvSpPr/>
          <p:nvPr/>
        </p:nvSpPr>
        <p:spPr>
          <a:xfrm>
            <a:off x="5436096" y="4509120"/>
            <a:ext cx="2952328" cy="1490696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rgbClr val="FFFF00"/>
                </a:solidFill>
              </a:rPr>
              <a:t>Pas sur le podium, mais la revanche en 2017! </a:t>
            </a:r>
          </a:p>
        </p:txBody>
      </p:sp>
    </p:spTree>
    <p:extLst>
      <p:ext uri="{BB962C8B-B14F-4D97-AF65-F5344CB8AC3E}">
        <p14:creationId xmlns:p14="http://schemas.microsoft.com/office/powerpoint/2010/main" val="7621119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2132856"/>
            <a:ext cx="7704667" cy="534143"/>
          </a:xfrm>
        </p:spPr>
        <p:txBody>
          <a:bodyPr>
            <a:normAutofit fontScale="90000"/>
          </a:bodyPr>
          <a:lstStyle/>
          <a:p>
            <a:br>
              <a:rPr lang="fr-FR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</a:br>
            <a:r>
              <a:rPr lang="fr-FR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Participation aux championnats de Ronde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/>
              <a:t>Beursault</a:t>
            </a:r>
            <a:r>
              <a:rPr lang="fr-FR" dirty="0"/>
              <a:t> : 37  participants</a:t>
            </a:r>
          </a:p>
          <a:p>
            <a:r>
              <a:rPr lang="fr-FR" dirty="0"/>
              <a:t>Fédéral:       32 participants</a:t>
            </a:r>
          </a:p>
          <a:p>
            <a:r>
              <a:rPr lang="fr-FR" dirty="0"/>
              <a:t>Salle:             56 participants.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-208248"/>
            <a:ext cx="9144000" cy="1916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10441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Ci-dessous les tableaux  des archers de la Ronde ayant fait un podium.</a:t>
            </a:r>
          </a:p>
          <a:p>
            <a:endParaRPr lang="fr-FR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Source des </a:t>
            </a:r>
            <a:r>
              <a:rPr lang="fr-FR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Cies</a:t>
            </a:r>
            <a:endParaRPr lang="fr-FR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-208248"/>
            <a:ext cx="9144000" cy="1916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498599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-2457"/>
            <a:ext cx="8208912" cy="6932254"/>
          </a:xfrm>
        </p:spPr>
      </p:pic>
    </p:spTree>
    <p:extLst>
      <p:ext uri="{BB962C8B-B14F-4D97-AF65-F5344CB8AC3E}">
        <p14:creationId xmlns:p14="http://schemas.microsoft.com/office/powerpoint/2010/main" val="18631957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4624"/>
            <a:ext cx="8064896" cy="6696744"/>
          </a:xfrm>
        </p:spPr>
      </p:pic>
    </p:spTree>
    <p:extLst>
      <p:ext uri="{BB962C8B-B14F-4D97-AF65-F5344CB8AC3E}">
        <p14:creationId xmlns:p14="http://schemas.microsoft.com/office/powerpoint/2010/main" val="30183160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134" y="188640"/>
            <a:ext cx="7704666" cy="6624736"/>
          </a:xfrm>
        </p:spPr>
      </p:pic>
    </p:spTree>
    <p:extLst>
      <p:ext uri="{BB962C8B-B14F-4D97-AF65-F5344CB8AC3E}">
        <p14:creationId xmlns:p14="http://schemas.microsoft.com/office/powerpoint/2010/main" val="39059883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88640"/>
            <a:ext cx="8208912" cy="6408711"/>
          </a:xfrm>
        </p:spPr>
      </p:pic>
    </p:spTree>
    <p:extLst>
      <p:ext uri="{BB962C8B-B14F-4D97-AF65-F5344CB8AC3E}">
        <p14:creationId xmlns:p14="http://schemas.microsoft.com/office/powerpoint/2010/main" val="33264897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99" y="187397"/>
            <a:ext cx="8914605" cy="6481963"/>
          </a:xfrm>
        </p:spPr>
      </p:pic>
    </p:spTree>
    <p:extLst>
      <p:ext uri="{BB962C8B-B14F-4D97-AF65-F5344CB8AC3E}">
        <p14:creationId xmlns:p14="http://schemas.microsoft.com/office/powerpoint/2010/main" val="30566058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16632"/>
            <a:ext cx="8147247" cy="6741368"/>
          </a:xfrm>
        </p:spPr>
      </p:pic>
    </p:spTree>
    <p:extLst>
      <p:ext uri="{BB962C8B-B14F-4D97-AF65-F5344CB8AC3E}">
        <p14:creationId xmlns:p14="http://schemas.microsoft.com/office/powerpoint/2010/main" val="18253749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1772816"/>
            <a:ext cx="7704667" cy="894184"/>
          </a:xfrm>
        </p:spPr>
        <p:txBody>
          <a:bodyPr/>
          <a:lstStyle/>
          <a:p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L’arbitrage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71432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endParaRPr lang="fr-FR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r>
              <a:rPr lang="fr-FR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Jean Yves OUDARD nouvel arbitre de la Ronde.</a:t>
            </a:r>
            <a:endParaRPr lang="fr-FR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 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7" y="1"/>
            <a:ext cx="9144000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419030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1772817"/>
            <a:ext cx="7704667" cy="894183"/>
          </a:xfrm>
        </p:spPr>
        <p:txBody>
          <a:bodyPr/>
          <a:lstStyle/>
          <a:p>
            <a:r>
              <a:rPr lang="fr-FR" b="1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L’arbitrage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28491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fr-FR" sz="1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marL="0" indent="0" algn="ctr">
              <a:buNone/>
            </a:pPr>
            <a:endParaRPr lang="fr-FR" sz="1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marL="0" indent="0" algn="ctr">
              <a:buNone/>
            </a:pPr>
            <a:endParaRPr lang="fr-FR" sz="1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marL="0" indent="0" algn="ctr">
              <a:buNone/>
            </a:pPr>
            <a:endParaRPr lang="fr-FR" sz="1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marL="0" indent="0" algn="ctr">
              <a:buNone/>
            </a:pPr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Infos Arbitrage</a:t>
            </a:r>
          </a:p>
          <a:p>
            <a:pPr marL="0" indent="0" algn="ctr">
              <a:buNone/>
            </a:pPr>
            <a:r>
              <a:rPr lang="fr-FR" sz="2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7" y="1"/>
            <a:ext cx="9144000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447268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243607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Questions diverses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1916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0886090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459631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fr-FR" dirty="0"/>
          </a:p>
          <a:p>
            <a:pPr algn="ctr"/>
            <a:endParaRPr lang="fr-FR" dirty="0"/>
          </a:p>
          <a:p>
            <a:pPr algn="ctr"/>
            <a:endParaRPr lang="fr-FR" dirty="0"/>
          </a:p>
          <a:p>
            <a:pPr algn="ctr">
              <a:buNone/>
            </a:pPr>
            <a:r>
              <a:rPr lang="fr-FR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LES MEDAILLES D’HONNEUR</a:t>
            </a:r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1916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2042786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700078" y="1772816"/>
            <a:ext cx="5986722" cy="3168352"/>
          </a:xfrm>
        </p:spPr>
        <p:txBody>
          <a:bodyPr>
            <a:normAutofit/>
          </a:bodyPr>
          <a:lstStyle/>
          <a:p>
            <a:r>
              <a:rPr lang="fr-FR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Madame Laurence DUMONT</a:t>
            </a:r>
            <a:br>
              <a:rPr lang="fr-FR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</a:br>
            <a:br>
              <a:rPr lang="fr-FR" sz="3200" b="1" i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</a:br>
            <a:endParaRPr lang="fr-FR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Picture 4" descr="MPj04331730000[1]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l="33731" r="32515" b="11395"/>
          <a:stretch>
            <a:fillRect/>
          </a:stretch>
        </p:blipFill>
        <p:spPr bwMode="auto">
          <a:xfrm>
            <a:off x="539552" y="2636912"/>
            <a:ext cx="2160526" cy="302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1043609" y="4365104"/>
            <a:ext cx="10081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 ans</a:t>
            </a:r>
            <a:endParaRPr lang="fr-FR" dirty="0"/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027583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Merci à la commune de RETHONDES d’avoir prêté ses locaux</a:t>
            </a:r>
          </a:p>
          <a:p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Merci à la Cie de Rethondes</a:t>
            </a:r>
          </a:p>
          <a:p>
            <a:endParaRPr lang="fr-FR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Merci à vous tous de votre attention.</a:t>
            </a:r>
          </a:p>
          <a:p>
            <a:r>
              <a:rPr lang="fr-FR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Bonne saison estival.</a:t>
            </a:r>
          </a:p>
          <a:p>
            <a:endParaRPr lang="fr-FR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916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e">
  <a:themeElements>
    <a:clrScheme name="Parallaxe">
      <a:dk1>
        <a:sysClr val="windowText" lastClr="000000"/>
      </a:dk1>
      <a:lt1>
        <a:sysClr val="window" lastClr="FFFFFF"/>
      </a:lt1>
      <a:dk2>
        <a:srgbClr val="212121"/>
      </a:dk2>
      <a:lt2>
        <a:srgbClr val="EBEBEB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e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TM03457496[[fn=Parallaxe]]</Template>
  <TotalTime>1338</TotalTime>
  <Words>438</Words>
  <Application>Microsoft Office PowerPoint</Application>
  <PresentationFormat>Affichage à l'écran (4:3)</PresentationFormat>
  <Paragraphs>188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8" baseType="lpstr">
      <vt:lpstr>Arial</vt:lpstr>
      <vt:lpstr>Arial Rounded MT Bold</vt:lpstr>
      <vt:lpstr>Corbel</vt:lpstr>
      <vt:lpstr>Wingdings</vt:lpstr>
      <vt:lpstr>Parallaxe</vt:lpstr>
      <vt:lpstr>Présentation PowerPoint</vt:lpstr>
      <vt:lpstr>Présentation PowerPoint</vt:lpstr>
      <vt:lpstr>Présentation PowerPoint</vt:lpstr>
      <vt:lpstr>Présentation PowerPoint</vt:lpstr>
      <vt:lpstr>Les subventions</vt:lpstr>
      <vt:lpstr>Projet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  Groupe 1                  Groupe 2 </vt:lpstr>
      <vt:lpstr>Groupe 3                     Groupe 4</vt:lpstr>
      <vt:lpstr>Coupe de Ligue par équipe de Ronde </vt:lpstr>
      <vt:lpstr>Coupe de Ligue par équipe de Ronde </vt:lpstr>
      <vt:lpstr>Coupe de Ligue par équipe de Ronde </vt:lpstr>
      <vt:lpstr>Coupe de Ligue par équipe de Ronde </vt:lpstr>
      <vt:lpstr> Participation aux championnats de Ronde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L’arbitrage</vt:lpstr>
      <vt:lpstr>L’arbitrage</vt:lpstr>
      <vt:lpstr>Présentation PowerPoint</vt:lpstr>
      <vt:lpstr>Présentation PowerPoint</vt:lpstr>
      <vt:lpstr>Madame Laurence DUMONT  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daniel</dc:creator>
  <cp:lastModifiedBy>Daniel LEFEVRE</cp:lastModifiedBy>
  <cp:revision>89</cp:revision>
  <dcterms:created xsi:type="dcterms:W3CDTF">2014-03-07T10:57:12Z</dcterms:created>
  <dcterms:modified xsi:type="dcterms:W3CDTF">2017-03-04T13:01:43Z</dcterms:modified>
</cp:coreProperties>
</file>