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doc" ContentType="application/msword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74" r:id="rId4"/>
    <p:sldId id="266" r:id="rId5"/>
    <p:sldId id="258" r:id="rId6"/>
    <p:sldId id="268" r:id="rId7"/>
    <p:sldId id="264" r:id="rId8"/>
    <p:sldId id="267" r:id="rId9"/>
  </p:sldIdLst>
  <p:sldSz cx="9144000" cy="6858000" type="screen4x3"/>
  <p:notesSz cx="9926638" cy="6797675"/>
  <p:custDataLst>
    <p:tags r:id="rId12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006666"/>
    <a:srgbClr val="CBCBCB"/>
    <a:srgbClr val="F8F8F8"/>
    <a:srgbClr val="393939"/>
    <a:srgbClr val="96969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28" d="100"/>
          <a:sy n="28" d="100"/>
        </p:scale>
        <p:origin x="-1266" y="-78"/>
      </p:cViewPr>
      <p:guideLst>
        <p:guide orient="horz" pos="2141"/>
        <p:guide pos="312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0538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5345" tIns="47673" rIns="95345" bIns="47673" numCol="1" anchor="t" anchorCtr="0" compatLnSpc="1">
            <a:prstTxWarp prst="textNoShape">
              <a:avLst/>
            </a:prstTxWarp>
          </a:bodyPr>
          <a:lstStyle>
            <a:lvl1pPr defTabSz="953110">
              <a:defRPr kumimoji="0" sz="130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6100" y="0"/>
            <a:ext cx="4300538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5345" tIns="47673" rIns="95345" bIns="47673" numCol="1" anchor="t" anchorCtr="0" compatLnSpc="1">
            <a:prstTxWarp prst="textNoShape">
              <a:avLst/>
            </a:prstTxWarp>
          </a:bodyPr>
          <a:lstStyle>
            <a:lvl1pPr algn="r" defTabSz="953110">
              <a:defRPr kumimoji="0" sz="130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32550"/>
            <a:ext cx="4300538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5345" tIns="47673" rIns="95345" bIns="47673" numCol="1" anchor="b" anchorCtr="0" compatLnSpc="1">
            <a:prstTxWarp prst="textNoShape">
              <a:avLst/>
            </a:prstTxWarp>
          </a:bodyPr>
          <a:lstStyle>
            <a:lvl1pPr defTabSz="953110">
              <a:defRPr kumimoji="0" sz="130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6100" y="6432550"/>
            <a:ext cx="4300538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5345" tIns="47673" rIns="95345" bIns="47673" numCol="1" anchor="b" anchorCtr="0" compatLnSpc="1">
            <a:prstTxWarp prst="textNoShape">
              <a:avLst/>
            </a:prstTxWarp>
          </a:bodyPr>
          <a:lstStyle>
            <a:lvl1pPr algn="r" defTabSz="953110">
              <a:defRPr kumimoji="0" sz="1300"/>
            </a:lvl1pPr>
          </a:lstStyle>
          <a:p>
            <a:pPr>
              <a:defRPr/>
            </a:pPr>
            <a:fld id="{F97D42AE-B62B-4DF9-B903-64C9860B8E63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="" xmlns:p14="http://schemas.microsoft.com/office/powerpoint/2010/main" val="26765293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0538" cy="341313"/>
          </a:xfrm>
          <a:prstGeom prst="rect">
            <a:avLst/>
          </a:prstGeom>
        </p:spPr>
        <p:txBody>
          <a:bodyPr vert="horz" lIns="90443" tIns="45222" rIns="90443" bIns="45222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341313"/>
          </a:xfrm>
          <a:prstGeom prst="rect">
            <a:avLst/>
          </a:prstGeom>
        </p:spPr>
        <p:txBody>
          <a:bodyPr vert="horz" lIns="90443" tIns="45222" rIns="90443" bIns="45222" rtlCol="0"/>
          <a:lstStyle>
            <a:lvl1pPr algn="r">
              <a:defRPr sz="1200"/>
            </a:lvl1pPr>
          </a:lstStyle>
          <a:p>
            <a:pPr>
              <a:defRPr/>
            </a:pPr>
            <a:fld id="{61C94F13-02E6-4874-BB75-5F1046CBC59F}" type="datetimeFigureOut">
              <a:rPr lang="fr-FR"/>
              <a:pPr>
                <a:defRPr/>
              </a:pPr>
              <a:t>04/03/2017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432175" y="849313"/>
            <a:ext cx="3062288" cy="2295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443" tIns="45222" rIns="90443" bIns="45222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92188" y="3271838"/>
            <a:ext cx="7942262" cy="2676525"/>
          </a:xfrm>
          <a:prstGeom prst="rect">
            <a:avLst/>
          </a:prstGeom>
        </p:spPr>
        <p:txBody>
          <a:bodyPr vert="horz" lIns="90443" tIns="45222" rIns="90443" bIns="45222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0538" cy="341312"/>
          </a:xfrm>
          <a:prstGeom prst="rect">
            <a:avLst/>
          </a:prstGeom>
        </p:spPr>
        <p:txBody>
          <a:bodyPr vert="horz" lIns="90443" tIns="45222" rIns="90443" bIns="4522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2125" cy="341312"/>
          </a:xfrm>
          <a:prstGeom prst="rect">
            <a:avLst/>
          </a:prstGeom>
        </p:spPr>
        <p:txBody>
          <a:bodyPr vert="horz" lIns="90443" tIns="45222" rIns="90443" bIns="45222" rtlCol="0" anchor="b"/>
          <a:lstStyle>
            <a:lvl1pPr algn="r">
              <a:defRPr sz="1200"/>
            </a:lvl1pPr>
          </a:lstStyle>
          <a:p>
            <a:pPr>
              <a:defRPr/>
            </a:pPr>
            <a:fld id="{AB6B4FDD-9A12-409F-B81D-535FB6CA04F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1436435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/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33425" indent="-282575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30300" indent="-225425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82738" indent="-225425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33588" indent="-225425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490788" indent="-22542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47988" indent="-22542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05188" indent="-22542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62388" indent="-22542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DCE4BD7-6A1C-4D39-B500-B78F93FBC653}" type="slidenum">
              <a:rPr lang="fr-FR" altLang="fr-FR" sz="1200" smtClean="0"/>
              <a:pPr/>
              <a:t>5</a:t>
            </a:fld>
            <a:endParaRPr lang="fr-FR" altLang="fr-FR" sz="1200" smtClean="0"/>
          </a:p>
        </p:txBody>
      </p:sp>
    </p:spTree>
    <p:extLst>
      <p:ext uri="{BB962C8B-B14F-4D97-AF65-F5344CB8AC3E}">
        <p14:creationId xmlns="" xmlns:p14="http://schemas.microsoft.com/office/powerpoint/2010/main" val="712461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80" r="11839"/>
          <a:stretch>
            <a:fillRect/>
          </a:stretch>
        </p:blipFill>
        <p:spPr bwMode="auto">
          <a:xfrm>
            <a:off x="0" y="2895600"/>
            <a:ext cx="9142413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4038600"/>
            <a:ext cx="9142413" cy="152400"/>
          </a:xfrm>
          <a:prstGeom prst="rect">
            <a:avLst/>
          </a:prstGeom>
          <a:gradFill rotWithShape="0">
            <a:gsLst>
              <a:gs pos="0">
                <a:schemeClr val="tx1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fr-FR" altLang="fr-FR" smtClean="0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2743200"/>
            <a:ext cx="9142413" cy="1524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tx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fr-FR" altLang="fr-FR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8956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 smtClean="0"/>
              <a:t>Cliquez pour modifier le style du titre du masque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447800" y="4267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tx1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fr-FR" altLang="fr-FR" noProof="0" smtClean="0"/>
              <a:t>Cliquez pour modifier le style des sous-titres du masque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quarter" idx="10"/>
          </p:nvPr>
        </p:nvSpPr>
        <p:spPr>
          <a:xfrm>
            <a:off x="304800" y="6400800"/>
            <a:ext cx="1905000" cy="457200"/>
          </a:xfrm>
        </p:spPr>
        <p:txBody>
          <a:bodyPr anchor="t"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2590800" y="6400800"/>
            <a:ext cx="2895600" cy="457200"/>
          </a:xfrm>
        </p:spPr>
        <p:txBody>
          <a:bodyPr anchor="t"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34200" y="6400800"/>
            <a:ext cx="1905000" cy="457200"/>
          </a:xfrm>
        </p:spPr>
        <p:txBody>
          <a:bodyPr anchor="t"/>
          <a:lstStyle>
            <a:lvl1pPr>
              <a:defRPr/>
            </a:lvl1pPr>
          </a:lstStyle>
          <a:p>
            <a:pPr>
              <a:defRPr/>
            </a:pPr>
            <a:fld id="{39F02D51-5B54-421A-8F89-949156D69372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="" xmlns:p14="http://schemas.microsoft.com/office/powerpoint/2010/main" val="2902088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ADAF47-D159-4690-8F93-5705E80EBD00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="" xmlns:p14="http://schemas.microsoft.com/office/powerpoint/2010/main" val="1799198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7F0542-C103-45AC-B77A-D85873EEF6CC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="" xmlns:p14="http://schemas.microsoft.com/office/powerpoint/2010/main" val="2737980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28600" y="1447800"/>
            <a:ext cx="4267200" cy="48006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267200" cy="48006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0438D1-85A7-4B92-98B8-1022F4834D0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="" xmlns:p14="http://schemas.microsoft.com/office/powerpoint/2010/main" val="1071748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256B5-07CF-47AC-A5EA-BD850BEC904E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="" xmlns:p14="http://schemas.microsoft.com/office/powerpoint/2010/main" val="1651577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BE8974-72E4-4691-8D56-4E4580ED613F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="" xmlns:p14="http://schemas.microsoft.com/office/powerpoint/2010/main" val="2074238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C9EC9F-1CB9-43DC-87EF-70443221BC7D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="" xmlns:p14="http://schemas.microsoft.com/office/powerpoint/2010/main" val="3542471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D5D2CA-4824-43CE-AD12-9BCEDAEB206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="" xmlns:p14="http://schemas.microsoft.com/office/powerpoint/2010/main" val="1635797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C15BE5-7824-4099-93D4-C53CD599E0DD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="" xmlns:p14="http://schemas.microsoft.com/office/powerpoint/2010/main" val="3116039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169268-FF1E-434E-A2C9-F95F620B5CE1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="" xmlns:p14="http://schemas.microsoft.com/office/powerpoint/2010/main" val="2390887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43700" y="0"/>
            <a:ext cx="2171700" cy="6248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28600" y="0"/>
            <a:ext cx="6362700" cy="6248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5226E0-1567-4379-B982-59995C586A9F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="" xmlns:p14="http://schemas.microsoft.com/office/powerpoint/2010/main" val="38481583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re et diagram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idx="1"/>
          </p:nvPr>
        </p:nvSpPr>
        <p:spPr>
          <a:xfrm>
            <a:off x="228600" y="1447800"/>
            <a:ext cx="8686800" cy="4800600"/>
          </a:xfrm>
        </p:spPr>
        <p:txBody>
          <a:bodyPr/>
          <a:lstStyle/>
          <a:p>
            <a:pPr lvl="0"/>
            <a:endParaRPr lang="fr-FR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C44C80-13AB-4729-95A4-4C8E9AB7787D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="" xmlns:p14="http://schemas.microsoft.com/office/powerpoint/2010/main" val="3510462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228600" y="1447800"/>
            <a:ext cx="8686800" cy="4800600"/>
          </a:xfrm>
        </p:spPr>
        <p:txBody>
          <a:bodyPr/>
          <a:lstStyle/>
          <a:p>
            <a:pPr lvl="0"/>
            <a:endParaRPr lang="fr-FR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FA974C-F966-40B6-B7A6-5355C0B1FADC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="" xmlns:p14="http://schemas.microsoft.com/office/powerpoint/2010/main" val="3847929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80" r="11839"/>
          <a:stretch>
            <a:fillRect/>
          </a:stretch>
        </p:blipFill>
        <p:spPr bwMode="auto">
          <a:xfrm>
            <a:off x="0" y="0"/>
            <a:ext cx="9142413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 du masque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447800"/>
            <a:ext cx="86868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28600" y="6399213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99213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99213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C803362-B897-48C8-A5F3-890449A7B57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1143000"/>
            <a:ext cx="9142413" cy="152400"/>
          </a:xfrm>
          <a:prstGeom prst="rect">
            <a:avLst/>
          </a:prstGeom>
          <a:gradFill rotWithShape="0">
            <a:gsLst>
              <a:gs pos="0">
                <a:schemeClr val="tx1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fr-FR" altLang="fr-F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789" r:id="rId2"/>
    <p:sldLayoutId id="2147483790" r:id="rId3"/>
    <p:sldLayoutId id="2147483791" r:id="rId4"/>
    <p:sldLayoutId id="2147483792" r:id="rId5"/>
    <p:sldLayoutId id="2147483793" r:id="rId6"/>
    <p:sldLayoutId id="2147483794" r:id="rId7"/>
    <p:sldLayoutId id="2147483795" r:id="rId8"/>
    <p:sldLayoutId id="2147483796" r:id="rId9"/>
    <p:sldLayoutId id="2147483797" r:id="rId10"/>
    <p:sldLayoutId id="2147483798" r:id="rId11"/>
    <p:sldLayoutId id="2147483799" r:id="rId12"/>
    <p:sldLayoutId id="2147483800" r:id="rId13"/>
  </p:sldLayoutIdLst>
  <p:txStyles>
    <p:titleStyle>
      <a:lvl1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</a:defRPr>
      </a:lvl2pPr>
      <a:lvl3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</a:defRPr>
      </a:lvl3pPr>
      <a:lvl4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</a:defRPr>
      </a:lvl4pPr>
      <a:lvl5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</a:defRPr>
      </a:lvl5pPr>
      <a:lvl6pPr marL="457200"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</a:defRPr>
      </a:lvl6pPr>
      <a:lvl7pPr marL="914400"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</a:defRPr>
      </a:lvl7pPr>
      <a:lvl8pPr marL="1371600"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</a:defRPr>
      </a:lvl8pPr>
      <a:lvl9pPr marL="1828800"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_Microsoft_Office_Word_97_-_20031.doc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Microsoft_Office_Excel1.xls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fr-FR" altLang="fr-FR" smtClean="0"/>
              <a:t>Résultats financiers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4267200"/>
            <a:ext cx="6400800" cy="1219200"/>
          </a:xfrm>
          <a:noFill/>
        </p:spPr>
        <p:txBody>
          <a:bodyPr/>
          <a:lstStyle/>
          <a:p>
            <a:r>
              <a:rPr lang="fr-FR" altLang="fr-FR" dirty="0" smtClean="0"/>
              <a:t>Ronde de la Vallée de l ’Oise</a:t>
            </a:r>
          </a:p>
          <a:p>
            <a:r>
              <a:rPr lang="fr-FR" altLang="fr-FR" sz="2000" b="1" smtClean="0"/>
              <a:t>ANNEE </a:t>
            </a:r>
            <a:r>
              <a:rPr lang="fr-FR" altLang="fr-FR" sz="2000" b="1" smtClean="0"/>
              <a:t>2016-2017</a:t>
            </a:r>
            <a:endParaRPr lang="fr-FR" altLang="fr-FR" sz="2000" b="1" dirty="0" smtClean="0"/>
          </a:p>
          <a:p>
            <a:r>
              <a:rPr lang="fr-FR" altLang="fr-FR" sz="2000" b="1" dirty="0" smtClean="0"/>
              <a:t>Du 01/03/2016 au 28/02/2017</a:t>
            </a:r>
          </a:p>
          <a:p>
            <a:r>
              <a:rPr lang="fr-FR" altLang="fr-FR" dirty="0" smtClean="0"/>
              <a:t>Présenté par le trésorier Gérard Leroy</a:t>
            </a:r>
          </a:p>
          <a:p>
            <a:endParaRPr lang="fr-FR" altLang="fr-FR" dirty="0" smtClean="0"/>
          </a:p>
          <a:p>
            <a:endParaRPr lang="fr-FR" altLang="fr-FR" dirty="0" smtClean="0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3948113" y="1203325"/>
            <a:ext cx="1489075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2"/>
                </a:solidFill>
                <a:latin typeface="Arial Black" panose="020B0A040201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2"/>
                </a:solidFill>
                <a:latin typeface="Arial Black" panose="020B0A040201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2"/>
                </a:solidFill>
                <a:latin typeface="Arial Black" panose="020B0A040201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altLang="fr-FR" sz="2400">
                <a:solidFill>
                  <a:schemeClr val="tx1"/>
                </a:solidFill>
                <a:latin typeface="Arial" panose="020B0604020202020204" pitchFamily="34" charset="0"/>
              </a:rPr>
              <a:t>&lt;logo&gt;</a:t>
            </a:r>
            <a:endParaRPr lang="fr-FR" altLang="fr-FR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5125" name="Object 5"/>
          <p:cNvGraphicFramePr>
            <a:graphicFrameLocks noChangeAspect="1"/>
          </p:cNvGraphicFramePr>
          <p:nvPr/>
        </p:nvGraphicFramePr>
        <p:xfrm>
          <a:off x="3962400" y="762000"/>
          <a:ext cx="1270000" cy="1447800"/>
        </p:xfrm>
        <a:graphic>
          <a:graphicData uri="http://schemas.openxmlformats.org/presentationml/2006/ole">
            <p:oleObj spid="_x0000_s5146" name="Document" r:id="rId3" imgW="1270000" imgH="1447800" progId="Word.Document.8">
              <p:embed/>
            </p:oleObj>
          </a:graphicData>
        </a:graphic>
      </p:graphicFrame>
      <p:pic>
        <p:nvPicPr>
          <p:cNvPr id="3" name="Audio 2">
            <a:hlinkClick r:id="" action="ppaction://media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076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altLang="fr-FR" dirty="0" smtClean="0"/>
              <a:t>BILAN FINANCIER</a:t>
            </a:r>
            <a:br>
              <a:rPr lang="fr-FR" altLang="fr-FR" dirty="0" smtClean="0"/>
            </a:br>
            <a:r>
              <a:rPr lang="fr-FR" altLang="fr-FR" dirty="0" smtClean="0"/>
              <a:t>2016-2017 </a:t>
            </a: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1295400"/>
            <a:ext cx="3810000" cy="5561013"/>
          </a:xfrm>
          <a:prstGeom prst="rect">
            <a:avLst/>
          </a:prstGeom>
          <a:solidFill>
            <a:schemeClr val="bg2">
              <a:alpha val="50195"/>
            </a:schemeClr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2"/>
                </a:solidFill>
                <a:latin typeface="Arial Black" panose="020B0A040201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2"/>
                </a:solidFill>
                <a:latin typeface="Arial Black" panose="020B0A040201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2"/>
                </a:solidFill>
                <a:latin typeface="Arial Black" panose="020B0A040201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fr-FR" altLang="fr-FR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381000" y="1524000"/>
            <a:ext cx="33528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2"/>
                </a:solidFill>
                <a:latin typeface="Arial Black" panose="020B0A040201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2"/>
                </a:solidFill>
                <a:latin typeface="Arial Black" panose="020B0A040201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2"/>
                </a:solidFill>
                <a:latin typeface="Arial Black" panose="020B0A040201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9pPr>
          </a:lstStyle>
          <a:p>
            <a:pPr>
              <a:spcAft>
                <a:spcPct val="30000"/>
              </a:spcAft>
              <a:buFontTx/>
              <a:buNone/>
            </a:pPr>
            <a:endParaRPr lang="fr-FR" altLang="fr-FR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152400" y="1447800"/>
            <a:ext cx="152400" cy="54086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2"/>
                </a:solidFill>
                <a:latin typeface="Arial Black" panose="020B0A040201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2"/>
                </a:solidFill>
                <a:latin typeface="Arial Black" panose="020B0A040201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2"/>
                </a:solidFill>
                <a:latin typeface="Arial Black" panose="020B0A040201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fr-FR" altLang="fr-FR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body" sz="half" idx="1"/>
          </p:nvPr>
        </p:nvSpPr>
        <p:spPr>
          <a:xfrm>
            <a:off x="5029200" y="1524000"/>
            <a:ext cx="3810000" cy="4800600"/>
          </a:xfrm>
          <a:noFill/>
        </p:spPr>
        <p:txBody>
          <a:bodyPr/>
          <a:lstStyle/>
          <a:p>
            <a:pPr>
              <a:spcAft>
                <a:spcPct val="40000"/>
              </a:spcAft>
            </a:pPr>
            <a:endParaRPr lang="fr-FR" altLang="fr-FR" sz="1800" smtClean="0"/>
          </a:p>
          <a:p>
            <a:pPr>
              <a:spcAft>
                <a:spcPct val="40000"/>
              </a:spcAft>
            </a:pPr>
            <a:r>
              <a:rPr lang="fr-FR" altLang="fr-FR" sz="1800" smtClean="0"/>
              <a:t>Nombre de licenciés</a:t>
            </a:r>
          </a:p>
          <a:p>
            <a:pPr>
              <a:spcAft>
                <a:spcPct val="40000"/>
              </a:spcAft>
            </a:pPr>
            <a:r>
              <a:rPr lang="fr-FR" altLang="fr-FR" sz="1800" smtClean="0"/>
              <a:t>Revenus et dépenses</a:t>
            </a:r>
          </a:p>
          <a:p>
            <a:pPr>
              <a:spcAft>
                <a:spcPct val="40000"/>
              </a:spcAft>
            </a:pPr>
            <a:r>
              <a:rPr lang="fr-FR" altLang="fr-FR" sz="1800" smtClean="0"/>
              <a:t>Bilan Fédéral</a:t>
            </a:r>
          </a:p>
          <a:p>
            <a:pPr>
              <a:spcAft>
                <a:spcPct val="40000"/>
              </a:spcAft>
            </a:pPr>
            <a:r>
              <a:rPr lang="fr-FR" altLang="fr-FR" sz="1800" smtClean="0"/>
              <a:t>Prix au noir</a:t>
            </a:r>
          </a:p>
          <a:p>
            <a:pPr>
              <a:spcAft>
                <a:spcPct val="40000"/>
              </a:spcAft>
            </a:pPr>
            <a:r>
              <a:rPr lang="fr-FR" altLang="fr-FR" sz="1800" smtClean="0"/>
              <a:t>Solde des comptes</a:t>
            </a:r>
          </a:p>
          <a:p>
            <a:pPr>
              <a:spcAft>
                <a:spcPct val="40000"/>
              </a:spcAft>
            </a:pPr>
            <a:r>
              <a:rPr lang="fr-FR" altLang="fr-FR" sz="1800" smtClean="0"/>
              <a:t>Prévisionnel</a:t>
            </a:r>
            <a:endParaRPr lang="fr-FR" altLang="fr-FR" sz="2600" smtClean="0"/>
          </a:p>
        </p:txBody>
      </p:sp>
      <p:pic>
        <p:nvPicPr>
          <p:cNvPr id="6151" name="Picture 7">
            <a:hlinkClick r:id=""/>
          </p:cNvPr>
          <p:cNvPicPr>
            <a:picLocks noChangeArrowheads="1"/>
          </p:cNvPicPr>
          <p:nvPr/>
        </p:nvPicPr>
        <p:blipFill>
          <a:blip r:embed="rId3" cstate="print">
            <a:clrChange>
              <a:clrFrom>
                <a:srgbClr val="006363"/>
              </a:clrFrom>
              <a:clrTo>
                <a:srgbClr val="006363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00" y="1428750"/>
            <a:ext cx="1016000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53" name="Picture 9">
            <a:hlinkClick r:id=""/>
          </p:cNvPr>
          <p:cNvPicPr>
            <a:picLocks noChangeArrowheads="1"/>
          </p:cNvPicPr>
          <p:nvPr/>
        </p:nvPicPr>
        <p:blipFill>
          <a:blip r:embed="rId4" cstate="print">
            <a:clrChange>
              <a:clrFrom>
                <a:srgbClr val="006363"/>
              </a:clrFrom>
              <a:clrTo>
                <a:srgbClr val="006363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2400300"/>
            <a:ext cx="1320800" cy="72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54" name="Picture 10">
            <a:hlinkClick r:id=""/>
          </p:cNvPr>
          <p:cNvPicPr>
            <a:picLocks noChangeArrowheads="1"/>
          </p:cNvPicPr>
          <p:nvPr/>
        </p:nvPicPr>
        <p:blipFill>
          <a:blip r:embed="rId3" cstate="print">
            <a:clrChange>
              <a:clrFrom>
                <a:srgbClr val="006363"/>
              </a:clrFrom>
              <a:clrTo>
                <a:srgbClr val="006363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0" y="3543300"/>
            <a:ext cx="947738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55" name="Picture 11">
            <a:hlinkClick r:id=""/>
          </p:cNvPr>
          <p:cNvPicPr>
            <a:picLocks noChangeArrowheads="1"/>
          </p:cNvPicPr>
          <p:nvPr/>
        </p:nvPicPr>
        <p:blipFill>
          <a:blip r:embed="rId5" cstate="print">
            <a:clrChange>
              <a:clrFrom>
                <a:srgbClr val="006363"/>
              </a:clrFrom>
              <a:clrTo>
                <a:srgbClr val="006363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0" y="4305300"/>
            <a:ext cx="11176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56" name="Picture 12">
            <a:hlinkClick r:id=""/>
          </p:cNvPr>
          <p:cNvPicPr>
            <a:picLocks noChangeArrowheads="1"/>
          </p:cNvPicPr>
          <p:nvPr/>
        </p:nvPicPr>
        <p:blipFill>
          <a:blip r:embed="rId4" cstate="print">
            <a:clrChange>
              <a:clrFrom>
                <a:srgbClr val="006363"/>
              </a:clrFrom>
              <a:clrTo>
                <a:srgbClr val="006363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2331" y="5326801"/>
            <a:ext cx="1255713" cy="72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49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altLang="fr-FR" sz="2400" smtClean="0"/>
              <a:t>Les compagnies de la ronde de la vallée de l ’Oise</a:t>
            </a:r>
            <a:br>
              <a:rPr lang="fr-FR" altLang="fr-FR" sz="2400" smtClean="0"/>
            </a:br>
            <a:r>
              <a:rPr lang="fr-FR" altLang="fr-FR" sz="2400" smtClean="0"/>
              <a:t>(cotisations 5€ par adhérent)</a:t>
            </a:r>
            <a:endParaRPr lang="fr-FR" altLang="fr-FR" smtClean="0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143000"/>
            <a:ext cx="9144000" cy="5715000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/>
          <a:lstStyle/>
          <a:p>
            <a:pPr marL="2000250" lvl="4" indent="-1100138">
              <a:buFontTx/>
              <a:buNone/>
              <a:defRPr/>
            </a:pPr>
            <a:r>
              <a:rPr lang="fr-FR" altLang="fr-FR" sz="2400" dirty="0" smtClean="0">
                <a:solidFill>
                  <a:schemeClr val="tx1"/>
                </a:solidFill>
              </a:rPr>
              <a:t> </a:t>
            </a:r>
            <a:r>
              <a:rPr lang="fr-FR" altLang="fr-FR" sz="2400" dirty="0" smtClean="0">
                <a:solidFill>
                  <a:schemeClr val="tx1"/>
                </a:solidFill>
              </a:rPr>
              <a:t>NOMBRE </a:t>
            </a:r>
            <a:r>
              <a:rPr lang="fr-FR" altLang="fr-FR" sz="2400" dirty="0" smtClean="0">
                <a:solidFill>
                  <a:schemeClr val="tx1"/>
                </a:solidFill>
              </a:rPr>
              <a:t>DE LICENCIES PAR COMPAGNIE</a:t>
            </a:r>
            <a:endParaRPr lang="fr-FR" altLang="fr-FR" sz="1400" dirty="0" smtClean="0">
              <a:solidFill>
                <a:schemeClr val="tx1"/>
              </a:solidFill>
            </a:endParaRPr>
          </a:p>
          <a:p>
            <a:pPr marL="2000250" lvl="4" indent="-533400">
              <a:buFontTx/>
              <a:buNone/>
              <a:defRPr/>
            </a:pPr>
            <a:r>
              <a:rPr lang="fr-FR" altLang="fr-FR" sz="1400" dirty="0" smtClean="0">
                <a:solidFill>
                  <a:schemeClr val="tx1"/>
                </a:solidFill>
              </a:rPr>
              <a:t>      </a:t>
            </a:r>
            <a:endParaRPr lang="fr-FR" altLang="fr-FR" dirty="0" smtClean="0">
              <a:solidFill>
                <a:schemeClr val="tx1"/>
              </a:solidFill>
            </a:endParaRPr>
          </a:p>
          <a:p>
            <a:pPr marL="190500" indent="-190500">
              <a:defRPr/>
            </a:pPr>
            <a:r>
              <a:rPr lang="fr-FR" altLang="fr-FR" sz="1600" dirty="0" smtClean="0">
                <a:solidFill>
                  <a:schemeClr val="tx1"/>
                </a:solidFill>
              </a:rPr>
              <a:t>1-ATTICHY :			</a:t>
            </a:r>
            <a:r>
              <a:rPr lang="fr-FR" altLang="fr-FR" sz="1600" dirty="0">
                <a:solidFill>
                  <a:schemeClr val="tx1"/>
                </a:solidFill>
              </a:rPr>
              <a:t>4</a:t>
            </a:r>
            <a:r>
              <a:rPr lang="fr-FR" altLang="fr-FR" sz="1600" dirty="0" smtClean="0">
                <a:solidFill>
                  <a:schemeClr val="tx1"/>
                </a:solidFill>
              </a:rPr>
              <a:t>	25€         -5€  </a:t>
            </a:r>
          </a:p>
          <a:p>
            <a:pPr marL="190500" indent="-190500">
              <a:defRPr/>
            </a:pPr>
            <a:r>
              <a:rPr lang="fr-FR" altLang="fr-FR" sz="1600" dirty="0" smtClean="0">
                <a:solidFill>
                  <a:schemeClr val="tx1"/>
                </a:solidFill>
              </a:rPr>
              <a:t>2-BLERANCOURT :		9	45€          	</a:t>
            </a:r>
          </a:p>
          <a:p>
            <a:pPr marL="190500" indent="-190500">
              <a:defRPr/>
            </a:pPr>
            <a:r>
              <a:rPr lang="fr-FR" altLang="fr-FR" sz="1600" dirty="0" smtClean="0">
                <a:solidFill>
                  <a:schemeClr val="tx1"/>
                </a:solidFill>
              </a:rPr>
              <a:t>3-CARLEPONT :		21	105€          </a:t>
            </a:r>
          </a:p>
          <a:p>
            <a:pPr marL="190500" indent="-190500">
              <a:defRPr/>
            </a:pPr>
            <a:r>
              <a:rPr lang="fr-FR" altLang="fr-FR" sz="1600" dirty="0" smtClean="0">
                <a:solidFill>
                  <a:schemeClr val="tx1"/>
                </a:solidFill>
              </a:rPr>
              <a:t>4-CHOISY AU BAC :		25	125€         </a:t>
            </a:r>
          </a:p>
          <a:p>
            <a:pPr marL="190500" indent="-190500">
              <a:defRPr/>
            </a:pPr>
            <a:r>
              <a:rPr lang="fr-FR" altLang="fr-FR" sz="1600" dirty="0" smtClean="0">
                <a:solidFill>
                  <a:schemeClr val="tx1"/>
                </a:solidFill>
              </a:rPr>
              <a:t>5-COMPIEGNE :		114	</a:t>
            </a:r>
            <a:r>
              <a:rPr lang="fr-FR" altLang="fr-FR" sz="1600" dirty="0" smtClean="0">
                <a:solidFill>
                  <a:srgbClr val="FF0000"/>
                </a:solidFill>
              </a:rPr>
              <a:t>570€ </a:t>
            </a:r>
          </a:p>
          <a:p>
            <a:pPr marL="190500" indent="-190500">
              <a:defRPr/>
            </a:pPr>
            <a:r>
              <a:rPr lang="fr-FR" altLang="fr-FR" sz="1600" dirty="0" smtClean="0">
                <a:solidFill>
                  <a:schemeClr val="tx1"/>
                </a:solidFill>
              </a:rPr>
              <a:t>6-CUISE LA </a:t>
            </a:r>
            <a:r>
              <a:rPr lang="fr-FR" altLang="fr-FR" sz="1600" dirty="0" smtClean="0">
                <a:solidFill>
                  <a:schemeClr val="tx1"/>
                </a:solidFill>
              </a:rPr>
              <a:t>MOTTE :</a:t>
            </a:r>
            <a:r>
              <a:rPr lang="fr-FR" altLang="fr-FR" sz="1600" dirty="0" smtClean="0">
                <a:solidFill>
                  <a:schemeClr val="tx1"/>
                </a:solidFill>
              </a:rPr>
              <a:t>		23	115€    	    </a:t>
            </a:r>
          </a:p>
          <a:p>
            <a:pPr marL="190500" indent="-190500">
              <a:defRPr/>
            </a:pPr>
            <a:r>
              <a:rPr lang="fr-FR" altLang="fr-FR" sz="1600" dirty="0" smtClean="0">
                <a:solidFill>
                  <a:schemeClr val="tx1"/>
                </a:solidFill>
              </a:rPr>
              <a:t>7-LARBROYE :			13	65€          </a:t>
            </a:r>
          </a:p>
          <a:p>
            <a:pPr marL="190500" indent="-190500">
              <a:defRPr/>
            </a:pPr>
            <a:r>
              <a:rPr lang="fr-FR" altLang="fr-FR" sz="1600" dirty="0" smtClean="0">
                <a:solidFill>
                  <a:schemeClr val="tx1"/>
                </a:solidFill>
              </a:rPr>
              <a:t>8-LE PLESSIS BRION :		15	</a:t>
            </a:r>
            <a:r>
              <a:rPr lang="fr-FR" altLang="fr-FR" sz="1600" dirty="0">
                <a:solidFill>
                  <a:schemeClr val="tx1"/>
                </a:solidFill>
              </a:rPr>
              <a:t>7</a:t>
            </a:r>
            <a:r>
              <a:rPr lang="fr-FR" altLang="fr-FR" sz="1600" dirty="0" smtClean="0">
                <a:solidFill>
                  <a:schemeClr val="tx1"/>
                </a:solidFill>
              </a:rPr>
              <a:t>5€ </a:t>
            </a:r>
          </a:p>
          <a:p>
            <a:pPr marL="190500" indent="-190500">
              <a:defRPr/>
            </a:pPr>
            <a:r>
              <a:rPr lang="fr-FR" altLang="fr-FR" sz="1600" dirty="0" smtClean="0">
                <a:solidFill>
                  <a:schemeClr val="tx1"/>
                </a:solidFill>
              </a:rPr>
              <a:t>9-PIERREFONDS :               </a:t>
            </a:r>
            <a:r>
              <a:rPr lang="fr-FR" altLang="fr-FR" sz="1600" dirty="0" smtClean="0">
                <a:solidFill>
                  <a:schemeClr val="tx1"/>
                </a:solidFill>
              </a:rPr>
              <a:t>	12	</a:t>
            </a:r>
            <a:r>
              <a:rPr lang="fr-FR" altLang="fr-FR" sz="1600" dirty="0" smtClean="0">
                <a:solidFill>
                  <a:srgbClr val="FF0000"/>
                </a:solidFill>
              </a:rPr>
              <a:t>60€</a:t>
            </a:r>
          </a:p>
          <a:p>
            <a:pPr marL="190500" indent="-190500">
              <a:defRPr/>
            </a:pPr>
            <a:r>
              <a:rPr lang="fr-FR" altLang="fr-FR" sz="1600" dirty="0" smtClean="0">
                <a:solidFill>
                  <a:schemeClr val="tx1"/>
                </a:solidFill>
              </a:rPr>
              <a:t>10</a:t>
            </a:r>
            <a:r>
              <a:rPr lang="fr-FR" altLang="fr-FR" sz="1600" dirty="0" smtClean="0">
                <a:solidFill>
                  <a:schemeClr val="tx1"/>
                </a:solidFill>
              </a:rPr>
              <a:t>-PONTOISE </a:t>
            </a:r>
            <a:r>
              <a:rPr lang="fr-FR" altLang="fr-FR" sz="1600" dirty="0" smtClean="0">
                <a:solidFill>
                  <a:schemeClr val="tx1"/>
                </a:solidFill>
              </a:rPr>
              <a:t>LES N. :		</a:t>
            </a:r>
            <a:r>
              <a:rPr lang="fr-FR" altLang="fr-FR" sz="1600" dirty="0">
                <a:solidFill>
                  <a:schemeClr val="tx1"/>
                </a:solidFill>
              </a:rPr>
              <a:t>1</a:t>
            </a:r>
            <a:r>
              <a:rPr lang="fr-FR" altLang="fr-FR" sz="1600" dirty="0" smtClean="0">
                <a:solidFill>
                  <a:schemeClr val="tx1"/>
                </a:solidFill>
              </a:rPr>
              <a:t>5	75€       </a:t>
            </a:r>
          </a:p>
          <a:p>
            <a:pPr marL="190500" indent="-190500">
              <a:defRPr/>
            </a:pPr>
            <a:r>
              <a:rPr lang="fr-FR" altLang="fr-FR" sz="1600" dirty="0" smtClean="0">
                <a:solidFill>
                  <a:schemeClr val="tx1"/>
                </a:solidFill>
              </a:rPr>
              <a:t>11-RETHONDES </a:t>
            </a:r>
            <a:r>
              <a:rPr lang="fr-FR" altLang="fr-FR" sz="1600" dirty="0" smtClean="0">
                <a:solidFill>
                  <a:schemeClr val="tx1"/>
                </a:solidFill>
              </a:rPr>
              <a:t>:		14    	</a:t>
            </a:r>
            <a:r>
              <a:rPr lang="fr-FR" altLang="fr-FR" sz="1600" dirty="0" smtClean="0">
                <a:solidFill>
                  <a:srgbClr val="FF0000"/>
                </a:solidFill>
              </a:rPr>
              <a:t>70€</a:t>
            </a:r>
          </a:p>
          <a:p>
            <a:pPr marL="190500" indent="-190500">
              <a:defRPr/>
            </a:pPr>
            <a:r>
              <a:rPr lang="fr-FR" altLang="fr-FR" sz="1600" dirty="0" smtClean="0">
                <a:solidFill>
                  <a:schemeClr val="tx1"/>
                </a:solidFill>
              </a:rPr>
              <a:t>12-ST</a:t>
            </a:r>
            <a:r>
              <a:rPr lang="fr-FR" altLang="fr-FR" sz="1600" dirty="0" smtClean="0">
                <a:solidFill>
                  <a:schemeClr val="tx1"/>
                </a:solidFill>
              </a:rPr>
              <a:t>. SEBASTIEN :		</a:t>
            </a:r>
            <a:r>
              <a:rPr lang="fr-FR" altLang="fr-FR" sz="1600" dirty="0">
                <a:solidFill>
                  <a:schemeClr val="tx1"/>
                </a:solidFill>
              </a:rPr>
              <a:t>7</a:t>
            </a:r>
            <a:r>
              <a:rPr lang="fr-FR" altLang="fr-FR" sz="1600" dirty="0" smtClean="0">
                <a:solidFill>
                  <a:schemeClr val="tx1"/>
                </a:solidFill>
              </a:rPr>
              <a:t>	35€      </a:t>
            </a:r>
          </a:p>
          <a:p>
            <a:pPr marL="190500" indent="-190500">
              <a:defRPr/>
            </a:pPr>
            <a:r>
              <a:rPr lang="fr-FR" altLang="fr-FR" sz="1600" dirty="0" smtClean="0">
                <a:solidFill>
                  <a:schemeClr val="tx1"/>
                </a:solidFill>
              </a:rPr>
              <a:t>13-TRACY </a:t>
            </a:r>
            <a:r>
              <a:rPr lang="fr-FR" altLang="fr-FR" sz="1600" dirty="0" smtClean="0">
                <a:solidFill>
                  <a:schemeClr val="tx1"/>
                </a:solidFill>
              </a:rPr>
              <a:t>LE MONT :		10	50€      </a:t>
            </a:r>
          </a:p>
          <a:p>
            <a:pPr marL="190500" indent="-190500">
              <a:buFontTx/>
              <a:buNone/>
              <a:defRPr/>
            </a:pPr>
            <a:r>
              <a:rPr lang="fr-FR" altLang="fr-FR" sz="1600" dirty="0" smtClean="0">
                <a:solidFill>
                  <a:schemeClr val="tx1"/>
                </a:solidFill>
              </a:rPr>
              <a:t>			Total :		282	1410€	</a:t>
            </a:r>
          </a:p>
          <a:p>
            <a:pPr marL="0" indent="0">
              <a:buFontTx/>
              <a:buNone/>
              <a:defRPr/>
            </a:pPr>
            <a:endParaRPr lang="fr-FR" altLang="fr-FR" sz="2000" dirty="0" smtClean="0">
              <a:solidFill>
                <a:schemeClr val="tx1"/>
              </a:solidFill>
            </a:endParaRPr>
          </a:p>
          <a:p>
            <a:pPr marL="190500" indent="-190500">
              <a:defRPr/>
            </a:pPr>
            <a:r>
              <a:rPr lang="fr-FR" altLang="fr-FR" sz="2000" dirty="0" smtClean="0"/>
              <a:t>  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3985"/>
    </mc:Choice>
    <mc:Fallback>
      <p:transition spd="slow" advTm="3985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0"/>
            <a:ext cx="7702550" cy="620713"/>
          </a:xfrm>
        </p:spPr>
        <p:txBody>
          <a:bodyPr/>
          <a:lstStyle/>
          <a:p>
            <a:pPr>
              <a:defRPr/>
            </a:pPr>
            <a:r>
              <a:rPr lang="fr-FR" altLang="fr-FR" sz="1400" dirty="0" smtClean="0"/>
              <a:t>REVENUS ET DEPENSES</a:t>
            </a:r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33124883"/>
              </p:ext>
            </p:extLst>
          </p:nvPr>
        </p:nvGraphicFramePr>
        <p:xfrm>
          <a:off x="107504" y="1268757"/>
          <a:ext cx="8928992" cy="5472610"/>
        </p:xfrm>
        <a:graphic>
          <a:graphicData uri="http://schemas.openxmlformats.org/drawingml/2006/table">
            <a:tbl>
              <a:tblPr/>
              <a:tblGrid>
                <a:gridCol w="1615029"/>
                <a:gridCol w="1260914"/>
                <a:gridCol w="807514"/>
                <a:gridCol w="794277"/>
                <a:gridCol w="145616"/>
                <a:gridCol w="1419769"/>
                <a:gridCol w="1297319"/>
                <a:gridCol w="794277"/>
                <a:gridCol w="794277"/>
              </a:tblGrid>
              <a:tr h="21985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DEPENSES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RECETTES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Catégories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Description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Prix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Catégorie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Description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prix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Championnat de Ronde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Calculettes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522,00 €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522,00 €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Cotisations VO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805,00 €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805,00 €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Coupe de Ronde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Inscription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276,00 €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276,00 €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Bouquet Provincial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Collation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50,00 €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50,00 €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Divers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vente écusson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5,00 €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Facture secétaire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courrier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16,80 €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16,80 €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Facture repas AG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366,10 €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366,10 €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Facture site OVH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28,66 €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28,66 €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Repas AG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350,00 €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350,00 €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Fédéral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épicerie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43,30 €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boulangerie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51,50 €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Fédéral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Recette buvette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159,00 €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trophées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140,36 €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Inscriptions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762,00 €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921,00 €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charcuterie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48,87 €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boissons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60,00 €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344,03 €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Frais banquaires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Relevés de compte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20,00 €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Intérêts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Intérêts annuels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25,60 €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42788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Tenue de compte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26,00 €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46,00 €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Calendrier fédéral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Inscription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23,00 €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23,00 €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Championnat d'hiver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Prix au noir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225,00 €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Championnat d'hiver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Inscription pelotons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130,00 €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130,00 €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Coupes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57,48 €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282,48 €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Roi de Ronde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Trophées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28,00 €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42788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Vin d'honneur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40,21 €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68,21 €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Stage de pâques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50,00 €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50,00 €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DEPENSES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2 073,28 €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RECETTES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2 236,60 €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163,32 €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2576"/>
    </mc:Choice>
    <mc:Fallback>
      <p:transition spd="slow" advTm="2576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altLang="fr-FR" dirty="0" smtClean="0"/>
              <a:t>PRIX AU NOIR</a:t>
            </a:r>
            <a:br>
              <a:rPr lang="fr-FR" altLang="fr-FR" dirty="0" smtClean="0"/>
            </a:br>
            <a:r>
              <a:rPr lang="fr-FR" altLang="fr-FR" dirty="0" smtClean="0"/>
              <a:t>2016 </a:t>
            </a: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9372600" y="1143000"/>
            <a:ext cx="3581400" cy="54102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82562" tIns="182562" rIns="182562" bIns="182562"/>
          <a:lstStyle>
            <a:lvl1pPr marL="222250" indent="-222250">
              <a:spcBef>
                <a:spcPct val="20000"/>
              </a:spcBef>
              <a:buChar char="•"/>
              <a:defRPr kumimoji="1" sz="3200">
                <a:solidFill>
                  <a:schemeClr val="tx2"/>
                </a:solidFill>
                <a:latin typeface="Arial Black" panose="020B0A040201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2"/>
                </a:solidFill>
                <a:latin typeface="Arial Black" panose="020B0A040201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2"/>
                </a:solidFill>
                <a:latin typeface="Arial Black" panose="020B0A040201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altLang="fr-FR" sz="2400" u="sng">
                <a:solidFill>
                  <a:schemeClr val="tx1"/>
                </a:solidFill>
                <a:latin typeface="Arial Narrow" panose="020B0606020202030204" pitchFamily="34" charset="0"/>
              </a:rPr>
              <a:t>Instructions :</a:t>
            </a:r>
            <a:br>
              <a:rPr lang="fr-FR" altLang="fr-FR" sz="2400" u="sng">
                <a:solidFill>
                  <a:schemeClr val="tx1"/>
                </a:solidFill>
                <a:latin typeface="Arial Narrow" panose="020B0606020202030204" pitchFamily="34" charset="0"/>
              </a:rPr>
            </a:br>
            <a:r>
              <a:rPr lang="fr-FR" altLang="fr-FR" sz="1800">
                <a:solidFill>
                  <a:schemeClr val="tx1"/>
                </a:solidFill>
                <a:latin typeface="Arial Narrow" panose="020B0606020202030204" pitchFamily="34" charset="0"/>
              </a:rPr>
              <a:t>Il s'agit d'un tableau incorporé depuis Microsoft Word.</a:t>
            </a:r>
          </a:p>
          <a:p>
            <a:pPr>
              <a:spcBef>
                <a:spcPct val="0"/>
              </a:spcBef>
              <a:buFontTx/>
              <a:buNone/>
            </a:pPr>
            <a:endParaRPr lang="fr-FR" altLang="fr-FR" sz="180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>
              <a:spcBef>
                <a:spcPct val="0"/>
              </a:spcBef>
            </a:pPr>
            <a:r>
              <a:rPr lang="fr-FR" altLang="fr-FR" sz="1800">
                <a:solidFill>
                  <a:schemeClr val="tx1"/>
                </a:solidFill>
                <a:latin typeface="Arial Narrow" panose="020B0606020202030204" pitchFamily="34" charset="0"/>
              </a:rPr>
              <a:t>Pour modifier ce tableau, vous devez avoir Microsoft Word installé sur votre machine. Vous n'avez pas besoin de Word pour le visualiser.</a:t>
            </a:r>
          </a:p>
          <a:p>
            <a:pPr>
              <a:spcBef>
                <a:spcPct val="0"/>
              </a:spcBef>
              <a:buFontTx/>
              <a:buNone/>
            </a:pPr>
            <a:endParaRPr lang="fr-FR" altLang="fr-FR" sz="180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>
              <a:spcBef>
                <a:spcPct val="0"/>
              </a:spcBef>
            </a:pPr>
            <a:r>
              <a:rPr lang="fr-FR" altLang="fr-FR" sz="1800">
                <a:solidFill>
                  <a:schemeClr val="tx1"/>
                </a:solidFill>
                <a:latin typeface="Arial Narrow" panose="020B0606020202030204" pitchFamily="34" charset="0"/>
              </a:rPr>
              <a:t>Pour modifier ce tableau, il vous suffit de double-cliquer dessus. Une fois que vous avez terminé vos modifications, cliquez à l'extérieur du tableau pour revenir dans PowerPoint.</a:t>
            </a:r>
            <a:endParaRPr lang="fr-FR" altLang="fr-FR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53488591"/>
              </p:ext>
            </p:extLst>
          </p:nvPr>
        </p:nvGraphicFramePr>
        <p:xfrm>
          <a:off x="107505" y="1412778"/>
          <a:ext cx="8749298" cy="5445220"/>
        </p:xfrm>
        <a:graphic>
          <a:graphicData uri="http://schemas.openxmlformats.org/drawingml/2006/table">
            <a:tbl>
              <a:tblPr/>
              <a:tblGrid>
                <a:gridCol w="262713"/>
                <a:gridCol w="778409"/>
                <a:gridCol w="181628"/>
                <a:gridCol w="846519"/>
                <a:gridCol w="885440"/>
                <a:gridCol w="778409"/>
                <a:gridCol w="433303"/>
                <a:gridCol w="90814"/>
                <a:gridCol w="298389"/>
                <a:gridCol w="778409"/>
                <a:gridCol w="908142"/>
                <a:gridCol w="1193558"/>
                <a:gridCol w="778409"/>
                <a:gridCol w="535156"/>
              </a:tblGrid>
              <a:tr h="240640"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MACRET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ALAIN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LARBROYE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0mm07/20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FRANSCHETTI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ROMANO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COMPIEGNE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8mm11/20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</a:tr>
              <a:tr h="240640"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PAQUET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SABINE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COMPIEGNE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2mm05/20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FAYE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SANDRA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CHOISY au BAC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8mm17/20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</a:tr>
              <a:tr h="240640"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LEROY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GERARD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CHOISY au BAC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2MM14/20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CHARPENTIER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EGARD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CUISE  LAMOTTE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8mm18/20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</a:tr>
              <a:tr h="240640"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AUBERT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FABIEN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CHOISY au BAC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3mm04/20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TROUILLET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GERARD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LARBROYE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9mm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</a:tr>
              <a:tr h="240640"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DUPRE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ERIC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 SEBASTIEN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4mm01/20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CAILLEUX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LAURENT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PLESSIS  BRION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9mm02/20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</a:tr>
              <a:tr h="240640"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HAUET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STEPHANE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RETHONDES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4mm06/20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LEVERBE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DOMINIQUE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RETHONDES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9mm10/20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</a:tr>
              <a:tr h="240640"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DERMONT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JEAN  MICHEL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COMPIEGNE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4mm16/20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BLANDIN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CHRISTIAN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 SEBASTIEN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10mm04/20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</a:tr>
              <a:tr h="240640"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BOUXIN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JACQUES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CHOISY au BAC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4mm19/20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LEFEVRE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JEAN -LUC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RETHONDES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10mm06/20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</a:tr>
              <a:tr h="398745"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DIDELET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GILLES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CUISE  LAMOTTE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5mm10/20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JEZEQUEL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PATRICK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CHOISY au BAC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10mm13/20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</a:tr>
              <a:tr h="240640"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MARCHAL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CHRISTIAN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COMPIEGNE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5mm16/20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DEVILLERS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FRANCIS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TRACY LE MONT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10mm16/20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</a:tr>
              <a:tr h="398745"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DUMONT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LAURENCE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CUISE  LAMOTTE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6mm14/20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DOCLO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ALAIN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COMPIEGNE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10mm17/20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</a:tr>
              <a:tr h="240640"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OUDARD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JEAN  YVES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CARLEPONT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6mm15/20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JONGEN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PIERRE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RETHONDES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11mm04/20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</a:tr>
              <a:tr h="240640"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LACOSTE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RAYMOND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PLESSIS  BRION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7mm05/20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PASQUOTTO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PHILIPPE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 SEBASTIEN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12mm06/20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</a:tr>
              <a:tr h="398745"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CARPENTIER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JACQUES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TRACY LE MONT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7mm06/20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VIARD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JEAN  FRANCOIS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CHOISY au BAC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12mm09/20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</a:tr>
              <a:tr h="240640"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LEMAIRE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ERIC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CARLEPONT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7mm19/20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BUFFETRILLE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ALAIN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CHOISY au BAC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13mm13/20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</a:tr>
              <a:tr h="240640"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DELASSALLE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THOMAS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RETHONDES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8mm04/20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COUTANT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ANDRE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CHOISY au BAC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14mm06/20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</a:tr>
              <a:tr h="240640"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MACRON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ALINE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PLESSIS  BRION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8mm07/20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LEFEVRE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THIBAUT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LARBROYE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15mm03/20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</a:tr>
              <a:tr h="240640"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CAPELLE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BERNARD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CARLEPONT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8mm07/20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DELAHOCHE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JOSETTE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CUISE  LAMOTTE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15mm09/20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</a:tr>
              <a:tr h="240640"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HAUET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AMANDINE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CHOISY au BAC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8mm09/20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CHARPENTIER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ANNIE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CUISE  LAMOTTE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15mm10/20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</a:tr>
              <a:tr h="398745"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DESSAINT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CHRISTOPHE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CUISE  LAMOTTE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8mm10/20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BERTRAND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PASCAL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CUISE  LAMOTTE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15mm16/20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000" b="0" i="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2,00 €</a:t>
                      </a:r>
                    </a:p>
                  </a:txBody>
                  <a:tcPr marL="9483" marR="9483" marT="94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4945"/>
    </mc:Choice>
    <mc:Fallback>
      <p:transition spd="slow" advTm="49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altLang="fr-FR" dirty="0" smtClean="0"/>
              <a:t>FEDERAL 2016</a:t>
            </a:r>
          </a:p>
        </p:txBody>
      </p:sp>
      <p:graphicFrame>
        <p:nvGraphicFramePr>
          <p:cNvPr id="11267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694541705"/>
              </p:ext>
            </p:extLst>
          </p:nvPr>
        </p:nvGraphicFramePr>
        <p:xfrm>
          <a:off x="395536" y="-16578"/>
          <a:ext cx="1314450" cy="1314450"/>
        </p:xfrm>
        <a:graphic>
          <a:graphicData uri="http://schemas.openxmlformats.org/presentationml/2006/ole">
            <p:oleObj spid="_x0000_s11356" name="Clip" r:id="rId3" imgW="3473450" imgH="3473450" progId="">
              <p:embed/>
            </p:oleObj>
          </a:graphicData>
        </a:graphic>
      </p:graphicFrame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94409876"/>
              </p:ext>
            </p:extLst>
          </p:nvPr>
        </p:nvGraphicFramePr>
        <p:xfrm>
          <a:off x="395536" y="1772816"/>
          <a:ext cx="7929376" cy="4680519"/>
        </p:xfrm>
        <a:graphic>
          <a:graphicData uri="http://schemas.openxmlformats.org/drawingml/2006/table">
            <a:tbl>
              <a:tblPr/>
              <a:tblGrid>
                <a:gridCol w="3459163"/>
                <a:gridCol w="1166142"/>
                <a:gridCol w="161964"/>
                <a:gridCol w="2278298"/>
                <a:gridCol w="863809"/>
              </a:tblGrid>
              <a:tr h="25684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DÉPENSE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Montant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RECETTE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Montant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5684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Facture boissons fédéral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60,00 €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Fédéral 2014 inscriptions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762,00 €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5684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Facture boulangerie fédéral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51,50 €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5684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35 baguettes, 20 croissants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5684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Facture charcuterie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48,87 €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Recette buvette </a:t>
                      </a:r>
                      <a:r>
                        <a:rPr lang="fr-FR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federal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159,00 €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494555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650gr saucisson,1kg rillette,1kg paté, 1,7kg jambon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5684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Facture blasons  (38)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98,80 €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5684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Facture coupes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140,36 €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5684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Fédéral épicerie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43,30 €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Total recettes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921,00 €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75968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Dépenses Fédéral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442,83 €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56841"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5684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chpt de Ronde verres (31)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103,85 €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75968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chpt de Ronde médailles  (24)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86,40 €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revenus et dépenses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287,72 €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56841"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75968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Dépenses Chpt  de Ronde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190,25 €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56841"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75968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Dépenses fédéral et Chpt  de Ronde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50" b="1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          633,08 €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pattFill prst="pct90">
                      <a:fgClr>
                        <a:schemeClr val="tx2">
                          <a:lumMod val="9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2288"/>
    </mc:Choice>
    <mc:Fallback>
      <p:transition spd="slow" advTm="2288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altLang="fr-FR" sz="2400" dirty="0" smtClean="0"/>
              <a:t>SOLDE DES COMPTES 2016-2017</a:t>
            </a:r>
            <a:endParaRPr lang="fr-FR" altLang="fr-FR" dirty="0" smtClean="0"/>
          </a:p>
        </p:txBody>
      </p:sp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89455384"/>
              </p:ext>
            </p:extLst>
          </p:nvPr>
        </p:nvGraphicFramePr>
        <p:xfrm>
          <a:off x="827088" y="2133600"/>
          <a:ext cx="7272337" cy="30972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82160"/>
                <a:gridCol w="1682160"/>
                <a:gridCol w="1296910"/>
                <a:gridCol w="1387004"/>
                <a:gridCol w="1224103"/>
              </a:tblGrid>
              <a:tr h="622720">
                <a:tc>
                  <a:txBody>
                    <a:bodyPr/>
                    <a:lstStyle/>
                    <a:p>
                      <a:pPr algn="ctr" fontAlgn="ctr"/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Solde antérieur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>
                          <a:effectLst/>
                          <a:latin typeface="+mj-lt"/>
                        </a:rPr>
                        <a:t> Solde courant</a:t>
                      </a:r>
                      <a:endParaRPr lang="fr-FR" sz="10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>
                          <a:effectLst/>
                          <a:latin typeface="+mj-lt"/>
                        </a:rPr>
                        <a:t>  Solde réel</a:t>
                      </a:r>
                      <a:endParaRPr lang="fr-FR" sz="10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>
                          <a:effectLst/>
                          <a:latin typeface="+mj-lt"/>
                        </a:rPr>
                        <a:t> Solde en banque</a:t>
                      </a:r>
                      <a:endParaRPr lang="fr-FR" sz="10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6052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  <a:latin typeface="+mj-lt"/>
                        </a:rPr>
                        <a:t>Total CAISSE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204,72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555,42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555,42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555,42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4413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  <a:latin typeface="+mj-lt"/>
                        </a:rPr>
                        <a:t> 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6052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  <a:latin typeface="+mj-lt"/>
                        </a:rPr>
                        <a:t>Total Compte courant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1160,66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947,68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947,68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947,68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4413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  <a:latin typeface="+mj-lt"/>
                        </a:rPr>
                        <a:t> 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6052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  <a:latin typeface="+mj-lt"/>
                        </a:rPr>
                        <a:t>Total Epargne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3413,54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 smtClean="0">
                          <a:effectLst/>
                          <a:latin typeface="+mn-lt"/>
                        </a:rPr>
                        <a:t>3439,14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3439,14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 smtClean="0">
                          <a:effectLst/>
                          <a:latin typeface="+mn-lt"/>
                        </a:rPr>
                        <a:t>3439,14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4413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  <a:latin typeface="+mj-lt"/>
                        </a:rPr>
                        <a:t> 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6052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  <a:latin typeface="+mj-lt"/>
                        </a:rPr>
                        <a:t>Total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4778,92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4942,24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4942,24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 smtClean="0">
                          <a:effectLst/>
                          <a:latin typeface="+mn-lt"/>
                        </a:rPr>
                        <a:t>4942,24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2408"/>
    </mc:Choice>
    <mc:Fallback>
      <p:transition spd="slow" advTm="2408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altLang="fr-FR" dirty="0" smtClean="0"/>
              <a:t>Prévisionnel </a:t>
            </a:r>
            <a:br>
              <a:rPr lang="fr-FR" altLang="fr-FR" dirty="0" smtClean="0"/>
            </a:br>
            <a:r>
              <a:rPr lang="fr-FR" altLang="fr-FR" dirty="0" smtClean="0"/>
              <a:t>2018</a:t>
            </a:r>
          </a:p>
        </p:txBody>
      </p: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893763" y="1403350"/>
            <a:ext cx="244475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2"/>
                </a:solidFill>
                <a:latin typeface="Arial Black" panose="020B0A040201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2"/>
                </a:solidFill>
                <a:latin typeface="Arial Black" panose="020B0A040201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2"/>
                </a:solidFill>
                <a:latin typeface="Arial Black" panose="020B0A040201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Arial Black" panose="020B0A040201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kumimoji="0" lang="fr-FR" altLang="fr-FR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3316" name="Obje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620445029"/>
              </p:ext>
            </p:extLst>
          </p:nvPr>
        </p:nvGraphicFramePr>
        <p:xfrm>
          <a:off x="179389" y="1268413"/>
          <a:ext cx="8785100" cy="5473700"/>
        </p:xfrm>
        <a:graphic>
          <a:graphicData uri="http://schemas.openxmlformats.org/presentationml/2006/ole">
            <p:oleObj spid="_x0000_s13338" name="Worksheet" r:id="rId3" imgW="7638865" imgH="5791074" progId="Excel.Sheet.12">
              <p:embed/>
            </p:oleObj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2208"/>
    </mc:Choice>
    <mc:Fallback>
      <p:transition spd="slow" advTm="2208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FINEDINNAVIGATOR" val="False"/>
  <p:tag name="HOTSPOTTYPE" val="None"/>
  <p:tag name="BRANCHTO" val="26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1.2|1.3|1.2|1.3|2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heme/theme1.xml><?xml version="1.0" encoding="utf-8"?>
<a:theme xmlns:a="http://schemas.openxmlformats.org/drawingml/2006/main" name="Résultats financiers (standard)">
  <a:themeElements>
    <a:clrScheme name="Résultats financiers (standard) 1">
      <a:dk1>
        <a:srgbClr val="000000"/>
      </a:dk1>
      <a:lt1>
        <a:srgbClr val="006666"/>
      </a:lt1>
      <a:dk2>
        <a:srgbClr val="FFFFFF"/>
      </a:dk2>
      <a:lt2>
        <a:srgbClr val="969696"/>
      </a:lt2>
      <a:accent1>
        <a:srgbClr val="99FFCC"/>
      </a:accent1>
      <a:accent2>
        <a:srgbClr val="00CCCC"/>
      </a:accent2>
      <a:accent3>
        <a:srgbClr val="AAB8B8"/>
      </a:accent3>
      <a:accent4>
        <a:srgbClr val="000000"/>
      </a:accent4>
      <a:accent5>
        <a:srgbClr val="CAFFE2"/>
      </a:accent5>
      <a:accent6>
        <a:srgbClr val="00B9B9"/>
      </a:accent6>
      <a:hlink>
        <a:srgbClr val="CCCCFF"/>
      </a:hlink>
      <a:folHlink>
        <a:srgbClr val="A3BABA"/>
      </a:folHlink>
    </a:clrScheme>
    <a:fontScheme name="Résultats financiers (standard)">
      <a:majorFont>
        <a:latin typeface="Arial Black"/>
        <a:ea typeface=""/>
        <a:cs typeface=""/>
      </a:majorFont>
      <a:minorFont>
        <a:latin typeface="Arial Blac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alt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alt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Résultats financiers (standard) 1">
        <a:dk1>
          <a:srgbClr val="000000"/>
        </a:dk1>
        <a:lt1>
          <a:srgbClr val="006666"/>
        </a:lt1>
        <a:dk2>
          <a:srgbClr val="FFFFFF"/>
        </a:dk2>
        <a:lt2>
          <a:srgbClr val="969696"/>
        </a:lt2>
        <a:accent1>
          <a:srgbClr val="99FFCC"/>
        </a:accent1>
        <a:accent2>
          <a:srgbClr val="00CCCC"/>
        </a:accent2>
        <a:accent3>
          <a:srgbClr val="AAB8B8"/>
        </a:accent3>
        <a:accent4>
          <a:srgbClr val="000000"/>
        </a:accent4>
        <a:accent5>
          <a:srgbClr val="CAFFE2"/>
        </a:accent5>
        <a:accent6>
          <a:srgbClr val="00B9B9"/>
        </a:accent6>
        <a:hlink>
          <a:srgbClr val="CCCCFF"/>
        </a:hlink>
        <a:folHlink>
          <a:srgbClr val="A3BA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ésultats financiers (standard) 2">
        <a:dk1>
          <a:srgbClr val="000000"/>
        </a:dk1>
        <a:lt1>
          <a:srgbClr val="FFFFCC"/>
        </a:lt1>
        <a:dk2>
          <a:srgbClr val="000000"/>
        </a:dk2>
        <a:lt2>
          <a:srgbClr val="808000"/>
        </a:lt2>
        <a:accent1>
          <a:srgbClr val="669900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B8CAAA"/>
        </a:accent5>
        <a:accent6>
          <a:srgbClr val="730000"/>
        </a:accent6>
        <a:hlink>
          <a:srgbClr val="CC9900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ésultats financiers (standard) 3">
        <a:dk1>
          <a:srgbClr val="000000"/>
        </a:dk1>
        <a:lt1>
          <a:srgbClr val="FFFFFF"/>
        </a:lt1>
        <a:dk2>
          <a:srgbClr val="DDDDDD"/>
        </a:dk2>
        <a:lt2>
          <a:srgbClr val="B2B2B2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ésultats financiers (standard) 4">
        <a:dk1>
          <a:srgbClr val="000000"/>
        </a:dk1>
        <a:lt1>
          <a:srgbClr val="336699"/>
        </a:lt1>
        <a:dk2>
          <a:srgbClr val="FFFFFF"/>
        </a:dk2>
        <a:lt2>
          <a:srgbClr val="6F9FCF"/>
        </a:lt2>
        <a:accent1>
          <a:srgbClr val="336633"/>
        </a:accent1>
        <a:accent2>
          <a:srgbClr val="00FFFF"/>
        </a:accent2>
        <a:accent3>
          <a:srgbClr val="ADB8CA"/>
        </a:accent3>
        <a:accent4>
          <a:srgbClr val="000000"/>
        </a:accent4>
        <a:accent5>
          <a:srgbClr val="ADB8AD"/>
        </a:accent5>
        <a:accent6>
          <a:srgbClr val="00E7E7"/>
        </a:accent6>
        <a:hlink>
          <a:srgbClr val="009999"/>
        </a:hlink>
        <a:folHlink>
          <a:srgbClr val="9CBCD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Office\Modèles\Présentations\Résultats financiers (standard).pot</Template>
  <TotalTime>2095</TotalTime>
  <Words>767</Words>
  <Application>Microsoft Office PowerPoint</Application>
  <PresentationFormat>Affichage à l'écran (4:3)</PresentationFormat>
  <Paragraphs>564</Paragraphs>
  <Slides>8</Slides>
  <Notes>1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3</vt:i4>
      </vt:variant>
      <vt:variant>
        <vt:lpstr>Titres des diapositives</vt:lpstr>
      </vt:variant>
      <vt:variant>
        <vt:i4>8</vt:i4>
      </vt:variant>
    </vt:vector>
  </HeadingPairs>
  <TitlesOfParts>
    <vt:vector size="12" baseType="lpstr">
      <vt:lpstr>Résultats financiers (standard)</vt:lpstr>
      <vt:lpstr>Document</vt:lpstr>
      <vt:lpstr>Clip</vt:lpstr>
      <vt:lpstr>Worksheet</vt:lpstr>
      <vt:lpstr>Résultats financiers</vt:lpstr>
      <vt:lpstr>BILAN FINANCIER 2016-2017 </vt:lpstr>
      <vt:lpstr>Les compagnies de la ronde de la vallée de l ’Oise (cotisations 5€ par adhérent)</vt:lpstr>
      <vt:lpstr>REVENUS ET DEPENSES</vt:lpstr>
      <vt:lpstr>PRIX AU NOIR 2016 </vt:lpstr>
      <vt:lpstr>FEDERAL 2016</vt:lpstr>
      <vt:lpstr>SOLDE DES COMPTES 2016-2017</vt:lpstr>
      <vt:lpstr>Prévisionnel  2018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Résultats financiers</dc:title>
  <dc:creator>rocco</dc:creator>
  <cp:lastModifiedBy>Francis</cp:lastModifiedBy>
  <cp:revision>125</cp:revision>
  <cp:lastPrinted>2017-02-28T14:58:19Z</cp:lastPrinted>
  <dcterms:created xsi:type="dcterms:W3CDTF">2010-10-23T10:05:23Z</dcterms:created>
  <dcterms:modified xsi:type="dcterms:W3CDTF">2017-03-04T12:10:05Z</dcterms:modified>
</cp:coreProperties>
</file>